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png" ContentType="image/png"/>
  <Default Extension="wdp" ContentType="image/vnd.ms-photo"/>
  <Default Extension="wmf" ContentType="image/x-wmf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348" r:id="rId6"/>
    <p:sldId id="259" r:id="rId7"/>
    <p:sldId id="300" r:id="rId8"/>
    <p:sldId id="355" r:id="rId9"/>
    <p:sldId id="346" r:id="rId10"/>
    <p:sldId id="303" r:id="rId11"/>
    <p:sldId id="359" r:id="rId12"/>
    <p:sldId id="312" r:id="rId13"/>
    <p:sldId id="315" r:id="rId14"/>
    <p:sldId id="313" r:id="rId15"/>
    <p:sldId id="316" r:id="rId16"/>
    <p:sldId id="314" r:id="rId17"/>
    <p:sldId id="347" r:id="rId18"/>
    <p:sldId id="332" r:id="rId19"/>
    <p:sldId id="333" r:id="rId20"/>
    <p:sldId id="305" r:id="rId21"/>
    <p:sldId id="306" r:id="rId22"/>
    <p:sldId id="338" r:id="rId23"/>
    <p:sldId id="308" r:id="rId24"/>
    <p:sldId id="349" r:id="rId25"/>
    <p:sldId id="351" r:id="rId26"/>
    <p:sldId id="352" r:id="rId27"/>
    <p:sldId id="353" r:id="rId28"/>
    <p:sldId id="354" r:id="rId29"/>
    <p:sldId id="302" r:id="rId30"/>
    <p:sldId id="278" r:id="rId31"/>
  </p:sldIdLst>
  <p:sldSz cx="12192000" cy="6858000"/>
  <p:notesSz cx="6858000" cy="9144000"/>
  <p:custDataLst>
    <p:tags r:id="rId3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AFAFAF"/>
    <a:srgbClr val="03617A"/>
    <a:srgbClr val="CDDFE4"/>
    <a:srgbClr val="327F93"/>
    <a:srgbClr val="005184"/>
    <a:srgbClr val="FFC000"/>
    <a:srgbClr val="7F7F7F"/>
    <a:srgbClr val="4E90A2"/>
    <a:srgbClr val="91B4B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6233" autoAdjust="0"/>
  </p:normalViewPr>
  <p:slideViewPr>
    <p:cSldViewPr snapToGrid="0">
      <p:cViewPr varScale="1">
        <p:scale>
          <a:sx n="109" d="100"/>
          <a:sy n="109" d="100"/>
        </p:scale>
        <p:origin x="100" y="1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5" Type="http://schemas.openxmlformats.org/officeDocument/2006/relationships/tags" Target="tags/tag72.xml"/><Relationship Id="rId34" Type="http://schemas.openxmlformats.org/officeDocument/2006/relationships/tableStyles" Target="tableStyles.xml"/><Relationship Id="rId33" Type="http://schemas.openxmlformats.org/officeDocument/2006/relationships/viewProps" Target="viewProps.xml"/><Relationship Id="rId32" Type="http://schemas.openxmlformats.org/officeDocument/2006/relationships/presProps" Target="presProps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983B2E-8515-45B4-B1EB-8BE0937151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16645A-EFFF-401F-8193-60E51DD19182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16645A-EFFF-401F-8193-60E51DD1918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逆函数是因为要找对应累积概率达到时的置信区间上下限</a:t>
            </a:r>
            <a:endParaRPr lang="zh-CN" altLang="en-US" dirty="0"/>
          </a:p>
          <a:p>
            <a:endParaRPr lang="zh-CN" altLang="en-US" dirty="0"/>
          </a:p>
          <a:p>
            <a:r>
              <a:rPr lang="zh-CN" altLang="en-US">
                <a:solidFill>
                  <a:srgbClr val="000000"/>
                </a:solidFill>
                <a:latin typeface="FandolSong-Bold-Identity-H"/>
                <a:ea typeface="FandolSong-Bold-Identity-H"/>
                <a:sym typeface="+mn-ea"/>
              </a:rPr>
              <a:t>基于马尔可夫决策过程与贝尔曼方程的最优决策模型</a:t>
            </a:r>
            <a:endParaRPr lang="zh-CN" altLang="en-US">
              <a:solidFill>
                <a:srgbClr val="000000"/>
              </a:solidFill>
              <a:latin typeface="FandolSong-Bold-Identity-H"/>
              <a:ea typeface="FandolSong-Bold-Identity-H"/>
            </a:endParaRPr>
          </a:p>
          <a:p>
            <a:endParaRPr lang="zh-CN" altLang="en-US">
              <a:solidFill>
                <a:srgbClr val="000000"/>
              </a:solidFill>
              <a:latin typeface="FandolSong-Bold-Identity-H"/>
              <a:ea typeface="FandolSong-Bold-Identity-H"/>
            </a:endParaRPr>
          </a:p>
          <a:p>
            <a:r>
              <a:rPr lang="zh-CN" altLang="en-US">
                <a:solidFill>
                  <a:srgbClr val="000000"/>
                </a:solidFill>
                <a:latin typeface="FandolSong-Bold-Identity-H"/>
                <a:ea typeface="FandolSong-Bold-Identity-H"/>
                <a:sym typeface="+mn-ea"/>
              </a:rPr>
              <a:t>问题二三的拓展</a:t>
            </a:r>
            <a:endParaRPr lang="zh-CN" altLang="en-US">
              <a:solidFill>
                <a:srgbClr val="000000"/>
              </a:solidFill>
              <a:latin typeface="FandolSong-Bold-Identity-H"/>
              <a:ea typeface="FandolSong-Bold-Identity-H"/>
            </a:endParaRPr>
          </a:p>
          <a:p>
            <a:r>
              <a:rPr lang="zh-CN" altLang="en-US">
                <a:solidFill>
                  <a:srgbClr val="000000"/>
                </a:solidFill>
                <a:latin typeface="FandolSong-Bold-Identity-H"/>
                <a:ea typeface="FandolSong-Bold-Identity-H"/>
                <a:sym typeface="+mn-ea"/>
              </a:rPr>
              <a:t>次品率的变化</a:t>
            </a:r>
            <a:r>
              <a:rPr lang="en-US" altLang="zh-CN">
                <a:solidFill>
                  <a:srgbClr val="000000"/>
                </a:solidFill>
                <a:latin typeface="FandolSong-Bold-Identity-H"/>
                <a:ea typeface="FandolSong-Bold-Identity-H"/>
                <a:sym typeface="+mn-ea"/>
              </a:rPr>
              <a:t>  </a:t>
            </a:r>
            <a:r>
              <a:rPr lang="zh-CN" altLang="en-US">
                <a:solidFill>
                  <a:srgbClr val="000000"/>
                </a:solidFill>
                <a:latin typeface="FandolSong-Bold-Identity-H"/>
                <a:ea typeface="FandolSong-Bold-Identity-H"/>
                <a:sym typeface="+mn-ea"/>
              </a:rPr>
              <a:t>批量的大小变化（不同信度）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16645A-EFFF-401F-8193-60E51DD1918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逆函数是因为要找对应累积概率达到时的置信区间上下限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16645A-EFFF-401F-8193-60E51DD1918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逆函数是因为要找对应累积概率达到时的置信区间上下限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9C16645A-EFFF-401F-8193-60E51DD1918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逆函数是因为要找对应累积概率达到时的置信区间上下限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9C16645A-EFFF-401F-8193-60E51DD1918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逆函数是因为要找对应累积概率达到时的置信区间上下限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9C16645A-EFFF-401F-8193-60E51DD1918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>
                <a:sym typeface="+mn-ea"/>
              </a:rPr>
              <a:t>关于成品的检验（企业检验、顾客检验）问题：论文</a:t>
            </a:r>
            <a:r>
              <a:rPr lang="en-US" altLang="zh-CN">
                <a:sym typeface="+mn-ea"/>
              </a:rPr>
              <a:t>p10</a:t>
            </a:r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>
                <a:sym typeface="+mn-ea"/>
              </a:rPr>
              <a:t>关于判断拆</a:t>
            </a:r>
            <a:r>
              <a:rPr lang="en-US" altLang="zh-CN">
                <a:sym typeface="+mn-ea"/>
              </a:rPr>
              <a:t>/</a:t>
            </a:r>
            <a:r>
              <a:rPr lang="zh-CN" altLang="en-US">
                <a:sym typeface="+mn-ea"/>
              </a:rPr>
              <a:t>不拆的判断：论文</a:t>
            </a:r>
            <a:r>
              <a:rPr lang="en-US" altLang="zh-CN">
                <a:sym typeface="+mn-ea"/>
              </a:rPr>
              <a:t>p14	</a:t>
            </a:r>
            <a:r>
              <a:rPr lang="zh-CN" altLang="en-US">
                <a:sym typeface="+mn-ea"/>
              </a:rPr>
              <a:t>公式</a:t>
            </a:r>
            <a:r>
              <a:rPr lang="en-US" altLang="zh-CN">
                <a:sym typeface="+mn-ea"/>
              </a:rPr>
              <a:t>15~17</a:t>
            </a:r>
            <a:endParaRPr lang="en-US" altLang="zh-CN">
              <a:sym typeface="+mn-ea"/>
            </a:endParaRPr>
          </a:p>
          <a:p>
            <a:r>
              <a:rPr lang="zh-CN" altLang="en-US">
                <a:sym typeface="+mn-ea"/>
              </a:rPr>
              <a:t>只用于方案二，方案三没有使用</a:t>
            </a:r>
            <a:endParaRPr lang="zh-CN" altLang="en-US">
              <a:sym typeface="+mn-ea"/>
            </a:endParaRPr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>
                <a:sym typeface="+mn-ea"/>
              </a:rPr>
              <a:t>评阅要点：</a:t>
            </a:r>
            <a:endParaRPr lang="zh-CN" altLang="en-US"/>
          </a:p>
          <a:p>
            <a:r>
              <a:rPr lang="zh-CN" altLang="en-US">
                <a:sym typeface="+mn-ea"/>
              </a:rPr>
              <a:t>同时需要注意的是</a:t>
            </a:r>
            <a:r>
              <a:rPr lang="zh-CN" altLang="en-US" b="1">
                <a:sym typeface="+mn-ea"/>
              </a:rPr>
              <a:t>对于次品，拆下来的零件如果已经检测过的话，就不需要再检测。</a:t>
            </a:r>
            <a:r>
              <a:rPr lang="en-US" altLang="zh-CN" b="1">
                <a:sym typeface="+mn-ea"/>
              </a:rPr>
              <a:t>(</a:t>
            </a:r>
            <a:r>
              <a:rPr lang="zh-CN" altLang="en-US" b="1">
                <a:sym typeface="+mn-ea"/>
              </a:rPr>
              <a:t>方案二</a:t>
            </a:r>
            <a:r>
              <a:rPr lang="en-US" altLang="zh-CN" b="1">
                <a:sym typeface="+mn-ea"/>
              </a:rPr>
              <a:t>)</a:t>
            </a:r>
            <a:endParaRPr lang="zh-CN" altLang="en-US"/>
          </a:p>
          <a:p>
            <a:r>
              <a:rPr lang="zh-CN" altLang="en-US">
                <a:sym typeface="+mn-ea"/>
              </a:rPr>
              <a:t>拆下来的零件如果没有检测过，或者</a:t>
            </a:r>
            <a:r>
              <a:rPr lang="zh-CN" altLang="en-US" b="1">
                <a:sym typeface="+mn-ea"/>
              </a:rPr>
              <a:t>假设不记录检测结果</a:t>
            </a:r>
            <a:r>
              <a:rPr lang="zh-CN" altLang="en-US">
                <a:sym typeface="+mn-ea"/>
              </a:rPr>
              <a:t>，则需要重新计算拆下来的零件为次品的条件概率。</a:t>
            </a:r>
            <a:endParaRPr lang="zh-CN" altLang="en-US"/>
          </a:p>
          <a:p>
            <a:endParaRPr lang="zh-CN" altLang="en-US"/>
          </a:p>
          <a:p>
            <a:r>
              <a:rPr lang="zh-CN" altLang="en-US">
                <a:sym typeface="+mn-ea"/>
              </a:rPr>
              <a:t>从零部件管理难度、成本等现实可行性角度对比拉踩</a:t>
            </a:r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>
                <a:solidFill>
                  <a:srgbClr val="000000"/>
                </a:solidFill>
                <a:latin typeface="FandolSong-Bold-Identity-H"/>
                <a:ea typeface="FandolSong-Bold-Identity-H"/>
                <a:sym typeface="+mn-ea"/>
              </a:rPr>
              <a:t>基于马尔可夫决策过程与贝尔曼方程的最优决策模型</a:t>
            </a:r>
            <a:endParaRPr lang="zh-CN" altLang="en-US">
              <a:solidFill>
                <a:srgbClr val="000000"/>
              </a:solidFill>
              <a:latin typeface="FandolSong-Bold-Identity-H"/>
              <a:ea typeface="FandolSong-Bold-Identity-H"/>
            </a:endParaRPr>
          </a:p>
          <a:p>
            <a:r>
              <a:rPr lang="zh-CN" altLang="en-US">
                <a:solidFill>
                  <a:srgbClr val="000000"/>
                </a:solidFill>
                <a:latin typeface="FandolSong-Bold-Identity-H"/>
                <a:ea typeface="FandolSong-Bold-Identity-H"/>
                <a:sym typeface="+mn-ea"/>
              </a:rPr>
              <a:t>简单提一下模型、和问题的关系</a:t>
            </a:r>
            <a:r>
              <a:rPr lang="en-US" altLang="zh-CN">
                <a:solidFill>
                  <a:srgbClr val="000000"/>
                </a:solidFill>
                <a:latin typeface="FandolSong-Bold-Identity-H"/>
                <a:ea typeface="FandolSong-Bold-Identity-H"/>
                <a:sym typeface="+mn-ea"/>
              </a:rPr>
              <a:t> </a:t>
            </a:r>
            <a:r>
              <a:rPr lang="zh-CN" altLang="en-US">
                <a:solidFill>
                  <a:srgbClr val="000000"/>
                </a:solidFill>
                <a:latin typeface="FandolSong-Bold-Identity-H"/>
                <a:ea typeface="FandolSong-Bold-Identity-H"/>
                <a:sym typeface="+mn-ea"/>
              </a:rPr>
              <a:t>论文</a:t>
            </a:r>
            <a:r>
              <a:rPr lang="en-US" altLang="zh-CN">
                <a:solidFill>
                  <a:srgbClr val="000000"/>
                </a:solidFill>
                <a:latin typeface="FandolSong-Bold-Identity-H"/>
                <a:ea typeface="FandolSong-Bold-Identity-H"/>
                <a:sym typeface="+mn-ea"/>
              </a:rPr>
              <a:t>p14 </a:t>
            </a:r>
            <a:r>
              <a:rPr lang="zh-CN" altLang="en-US">
                <a:solidFill>
                  <a:srgbClr val="000000"/>
                </a:solidFill>
                <a:latin typeface="FandolSong-Bold-Identity-H"/>
                <a:ea typeface="宋体" panose="02010600030101010101" pitchFamily="2" charset="-122"/>
                <a:sym typeface="+mn-ea"/>
              </a:rPr>
              <a:t>（马尔可夫决策过程中，哪些是真的满足性质、哪些是做了近似）</a:t>
            </a:r>
            <a:endParaRPr lang="zh-CN" altLang="en-US">
              <a:solidFill>
                <a:srgbClr val="000000"/>
              </a:solidFill>
              <a:latin typeface="FandolSong-Bold-Identity-H"/>
              <a:ea typeface="FandolSong-Bold-Identity-H"/>
            </a:endParaRPr>
          </a:p>
          <a:p>
            <a:endParaRPr lang="zh-CN" altLang="en-US">
              <a:solidFill>
                <a:srgbClr val="000000"/>
              </a:solidFill>
              <a:latin typeface="FandolSong-Bold-Identity-H"/>
              <a:ea typeface="FandolSong-Bold-Identity-H"/>
            </a:endParaRPr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pPr>
              <a:lnSpc>
                <a:spcPct val="130000"/>
              </a:lnSpc>
            </a:pPr>
            <a:r>
              <a:rPr lang="en-US" altLang="zh-CN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  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FandolSong-Regular-Identity-H"/>
                <a:cs typeface="Cambria Math" panose="02040503050406030204" charset="0"/>
                <a:sym typeface="+mn-ea"/>
              </a:rPr>
              <a:t>使用</a:t>
            </a:r>
            <a:r>
              <a:rPr lang="zh-CN" altLang="en-US" b="1">
                <a:solidFill>
                  <a:srgbClr val="000000"/>
                </a:solidFill>
                <a:latin typeface="Cambria Math" panose="02040503050406030204" charset="0"/>
                <a:ea typeface="FandolSong-Bold-Identity-H"/>
                <a:cs typeface="Cambria Math" panose="02040503050406030204" charset="0"/>
                <a:sym typeface="+mn-ea"/>
              </a:rPr>
              <a:t>价值迭代法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FandolSong-Regular-Identity-H"/>
                <a:cs typeface="Cambria Math" panose="02040503050406030204" charset="0"/>
                <a:sym typeface="+mn-ea"/>
              </a:rPr>
              <a:t>求解上式贝尔曼方程。 </a:t>
            </a:r>
            <a:endParaRPr lang="zh-CN" altLang="en-US">
              <a:solidFill>
                <a:srgbClr val="000000"/>
              </a:solidFill>
              <a:latin typeface="Cambria Math" panose="02040503050406030204" charset="0"/>
              <a:ea typeface="FandolSong-Regular-Identity-H"/>
              <a:cs typeface="Cambria Math" panose="02040503050406030204" charset="0"/>
            </a:endParaRPr>
          </a:p>
          <a:p>
            <a:pPr>
              <a:lnSpc>
                <a:spcPct val="130000"/>
              </a:lnSpc>
            </a:pPr>
            <a:r>
              <a:rPr lang="en-US" altLang="zh-CN">
                <a:solidFill>
                  <a:srgbClr val="000000"/>
                </a:solidFill>
                <a:latin typeface="Cambria Math" panose="02040503050406030204" charset="0"/>
                <a:ea typeface="FandolSong-Regular-Identity-H"/>
                <a:cs typeface="Cambria Math" panose="02040503050406030204" charset="0"/>
                <a:sym typeface="+mn-ea"/>
              </a:rPr>
              <a:t>1. 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FandolSong-Regular-Identity-H"/>
                <a:cs typeface="Cambria Math" panose="02040503050406030204" charset="0"/>
                <a:sym typeface="+mn-ea"/>
              </a:rPr>
              <a:t>初始化所有状态的值函数</a:t>
            </a:r>
            <a:r>
              <a:rPr lang="en-US" altLang="zh-CN" i="1">
                <a:solidFill>
                  <a:srgbClr val="000000"/>
                </a:solidFill>
                <a:latin typeface="Cambria Math" panose="02040503050406030204" charset="0"/>
                <a:ea typeface="CMMI12"/>
                <a:cs typeface="Cambria Math" panose="02040503050406030204" charset="0"/>
                <a:sym typeface="+mn-ea"/>
              </a:rPr>
              <a:t>V</a:t>
            </a:r>
            <a:r>
              <a:rPr lang="en-US" altLang="zh-CN" i="1" baseline="-25000">
                <a:solidFill>
                  <a:srgbClr val="000000"/>
                </a:solidFill>
                <a:latin typeface="Cambria Math" panose="02040503050406030204" charset="0"/>
                <a:ea typeface="CMR8"/>
                <a:cs typeface="Cambria Math" panose="02040503050406030204" charset="0"/>
                <a:sym typeface="+mn-ea"/>
              </a:rPr>
              <a:t>0</a:t>
            </a:r>
            <a:r>
              <a:rPr lang="en-US" altLang="zh-CN" i="1">
                <a:solidFill>
                  <a:srgbClr val="000000"/>
                </a:solidFill>
                <a:latin typeface="Cambria Math" panose="02040503050406030204" charset="0"/>
                <a:ea typeface="FandolSong-Regular-Identity-H"/>
                <a:cs typeface="Cambria Math" panose="02040503050406030204" charset="0"/>
                <a:sym typeface="+mn-ea"/>
              </a:rPr>
              <a:t>(S)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FandolSong-Regular-Identity-H"/>
                <a:cs typeface="Cambria Math" panose="02040503050406030204" charset="0"/>
                <a:sym typeface="+mn-ea"/>
              </a:rPr>
              <a:t>为</a:t>
            </a:r>
            <a:r>
              <a:rPr lang="en-US" altLang="zh-CN">
                <a:solidFill>
                  <a:srgbClr val="000000"/>
                </a:solidFill>
                <a:latin typeface="Cambria Math" panose="02040503050406030204" charset="0"/>
                <a:ea typeface="Times New Roman" panose="02020603050405020304"/>
                <a:cs typeface="Cambria Math" panose="02040503050406030204" charset="0"/>
                <a:sym typeface="+mn-ea"/>
              </a:rPr>
              <a:t>0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。</a:t>
            </a:r>
            <a:endParaRPr lang="en-US" altLang="zh-CN">
              <a:solidFill>
                <a:srgbClr val="000000"/>
              </a:solidFill>
              <a:latin typeface="Cambria Math" panose="02040503050406030204" charset="0"/>
              <a:ea typeface="Times New Roman" panose="02020603050405020304"/>
              <a:cs typeface="Cambria Math" panose="02040503050406030204" charset="0"/>
            </a:endParaRPr>
          </a:p>
          <a:p>
            <a:pPr>
              <a:lnSpc>
                <a:spcPct val="130000"/>
              </a:lnSpc>
            </a:pPr>
            <a:r>
              <a:rPr lang="en-US" altLang="zh-CN">
                <a:solidFill>
                  <a:srgbClr val="000000"/>
                </a:solidFill>
                <a:latin typeface="Cambria Math" panose="02040503050406030204" charset="0"/>
                <a:ea typeface="Times New Roman" panose="02020603050405020304"/>
                <a:cs typeface="Cambria Math" panose="02040503050406030204" charset="0"/>
                <a:sym typeface="+mn-ea"/>
              </a:rPr>
              <a:t>2. 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FandolSong-Regular-Identity-H"/>
                <a:cs typeface="Cambria Math" panose="02040503050406030204" charset="0"/>
                <a:sym typeface="+mn-ea"/>
              </a:rPr>
              <a:t>对于每个状态，计算采取不同动作</a:t>
            </a:r>
            <a:r>
              <a:rPr lang="en-US" altLang="zh-CN" i="1">
                <a:solidFill>
                  <a:srgbClr val="000000"/>
                </a:solidFill>
                <a:latin typeface="Cambria Math" panose="02040503050406030204" charset="0"/>
                <a:ea typeface="CMMI12"/>
                <a:cs typeface="Cambria Math" panose="02040503050406030204" charset="0"/>
                <a:sym typeface="+mn-ea"/>
              </a:rPr>
              <a:t>A 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FandolSong-Regular-Identity-H"/>
                <a:cs typeface="Cambria Math" panose="02040503050406030204" charset="0"/>
                <a:sym typeface="+mn-ea"/>
              </a:rPr>
              <a:t>后的成本</a:t>
            </a:r>
            <a:r>
              <a:rPr lang="en-US" altLang="zh-CN" i="1">
                <a:solidFill>
                  <a:srgbClr val="000000"/>
                </a:solidFill>
                <a:latin typeface="Cambria Math" panose="02040503050406030204" charset="0"/>
                <a:ea typeface="FandolSong-Regular-Identity-H"/>
                <a:cs typeface="Cambria Math" panose="02040503050406030204" charset="0"/>
                <a:sym typeface="+mn-ea"/>
              </a:rPr>
              <a:t>C</a:t>
            </a:r>
            <a:r>
              <a:rPr lang="en-US" altLang="zh-CN" i="1">
                <a:solidFill>
                  <a:srgbClr val="000000"/>
                </a:solidFill>
                <a:latin typeface="Cambria Math" panose="02040503050406030204" charset="0"/>
                <a:ea typeface="Times New Roman" panose="02020603050405020304"/>
                <a:cs typeface="Cambria Math" panose="02040503050406030204" charset="0"/>
                <a:sym typeface="+mn-ea"/>
              </a:rPr>
              <a:t>(S,A)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FandolSong-Regular-Identity-H"/>
                <a:cs typeface="Cambria Math" panose="02040503050406030204" charset="0"/>
                <a:sym typeface="+mn-ea"/>
              </a:rPr>
              <a:t>，再根据状态转移概率</a:t>
            </a:r>
            <a:r>
              <a:rPr lang="en-US" altLang="zh-CN" i="1">
                <a:solidFill>
                  <a:srgbClr val="000000"/>
                </a:solidFill>
                <a:latin typeface="Cambria Math" panose="02040503050406030204" charset="0"/>
                <a:ea typeface="CMMI12"/>
                <a:cs typeface="Cambria Math" panose="02040503050406030204" charset="0"/>
                <a:sym typeface="+mn-ea"/>
              </a:rPr>
              <a:t>P</a:t>
            </a:r>
            <a:r>
              <a:rPr lang="en-US" altLang="zh-CN">
                <a:solidFill>
                  <a:srgbClr val="000000"/>
                </a:solidFill>
                <a:latin typeface="Cambria Math" panose="02040503050406030204" charset="0"/>
                <a:ea typeface="CMR12"/>
                <a:cs typeface="Cambria Math" panose="02040503050406030204" charset="0"/>
                <a:sym typeface="+mn-ea"/>
              </a:rPr>
              <a:t>(</a:t>
            </a:r>
            <a:r>
              <a:rPr lang="en-US" altLang="zh-CN" i="1">
                <a:solidFill>
                  <a:srgbClr val="000000"/>
                </a:solidFill>
                <a:latin typeface="Cambria Math" panose="02040503050406030204" charset="0"/>
                <a:ea typeface="CMMI12"/>
                <a:cs typeface="Cambria Math" panose="02040503050406030204" charset="0"/>
                <a:sym typeface="+mn-ea"/>
              </a:rPr>
              <a:t>S’ </a:t>
            </a:r>
            <a:r>
              <a:rPr lang="en-US" altLang="zh-CN" i="1">
                <a:solidFill>
                  <a:srgbClr val="000000"/>
                </a:solidFill>
                <a:latin typeface="Cambria Math" panose="02040503050406030204" charset="0"/>
                <a:ea typeface="CMSY10"/>
                <a:cs typeface="Cambria Math" panose="02040503050406030204" charset="0"/>
                <a:sym typeface="+mn-ea"/>
              </a:rPr>
              <a:t>| </a:t>
            </a:r>
            <a:r>
              <a:rPr lang="en-US" altLang="zh-CN" i="1">
                <a:solidFill>
                  <a:srgbClr val="000000"/>
                </a:solidFill>
                <a:latin typeface="Cambria Math" panose="02040503050406030204" charset="0"/>
                <a:ea typeface="CMMI12"/>
                <a:cs typeface="Cambria Math" panose="02040503050406030204" charset="0"/>
                <a:sym typeface="+mn-ea"/>
              </a:rPr>
              <a:t>S, a</a:t>
            </a:r>
            <a:r>
              <a:rPr lang="en-US" altLang="zh-CN" i="1">
                <a:solidFill>
                  <a:srgbClr val="000000"/>
                </a:solidFill>
                <a:latin typeface="Cambria Math" panose="02040503050406030204" charset="0"/>
                <a:ea typeface="CMR12"/>
                <a:cs typeface="Cambria Math" panose="02040503050406030204" charset="0"/>
                <a:sym typeface="+mn-ea"/>
              </a:rPr>
              <a:t>)</a:t>
            </a:r>
            <a:r>
              <a:rPr lang="en-US" altLang="zh-CN">
                <a:solidFill>
                  <a:srgbClr val="000000"/>
                </a:solidFill>
                <a:latin typeface="Cambria Math" panose="02040503050406030204" charset="0"/>
                <a:ea typeface="CMR12"/>
                <a:cs typeface="Cambria Math" panose="02040503050406030204" charset="0"/>
                <a:sym typeface="+mn-ea"/>
              </a:rPr>
              <a:t> 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FandolSong-Regular-Identity-H"/>
                <a:cs typeface="Cambria Math" panose="02040503050406030204" charset="0"/>
                <a:sym typeface="+mn-ea"/>
              </a:rPr>
              <a:t>与将要跳转到的状态对应值函数 </a:t>
            </a:r>
            <a:r>
              <a:rPr lang="en-US" altLang="zh-CN" i="1">
                <a:solidFill>
                  <a:srgbClr val="000000"/>
                </a:solidFill>
                <a:latin typeface="Cambria Math" panose="02040503050406030204" charset="0"/>
                <a:ea typeface="CMMI12"/>
                <a:cs typeface="Cambria Math" panose="02040503050406030204" charset="0"/>
                <a:sym typeface="+mn-ea"/>
              </a:rPr>
              <a:t>V</a:t>
            </a:r>
            <a:r>
              <a:rPr lang="en-US" altLang="zh-CN" i="1">
                <a:solidFill>
                  <a:srgbClr val="000000"/>
                </a:solidFill>
                <a:latin typeface="Cambria Math" panose="02040503050406030204" charset="0"/>
                <a:ea typeface="CMMI12"/>
                <a:cs typeface="Cambria Math" panose="02040503050406030204" charset="0"/>
                <a:sym typeface="+mn-ea"/>
              </a:rPr>
              <a:t>(</a:t>
            </a:r>
            <a:r>
              <a:rPr lang="en-US" altLang="zh-CN" i="1">
                <a:solidFill>
                  <a:srgbClr val="000000"/>
                </a:solidFill>
                <a:latin typeface="Cambria Math" panose="02040503050406030204" charset="0"/>
                <a:ea typeface="CMMI12"/>
                <a:cs typeface="Cambria Math" panose="02040503050406030204" charset="0"/>
                <a:sym typeface="+mn-ea"/>
              </a:rPr>
              <a:t>S’ )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FandolSong-Regular-Identity-H"/>
                <a:cs typeface="Cambria Math" panose="02040503050406030204" charset="0"/>
                <a:sym typeface="+mn-ea"/>
              </a:rPr>
              <a:t>，计算跳转到未来状态</a:t>
            </a:r>
            <a:r>
              <a:rPr lang="en-US" altLang="zh-CN" i="1">
                <a:solidFill>
                  <a:srgbClr val="000000"/>
                </a:solidFill>
                <a:latin typeface="Cambria Math" panose="02040503050406030204" charset="0"/>
                <a:ea typeface="CMMI12"/>
                <a:cs typeface="Cambria Math" panose="02040503050406030204" charset="0"/>
                <a:sym typeface="+mn-ea"/>
              </a:rPr>
              <a:t>S</a:t>
            </a:r>
            <a:r>
              <a:rPr lang="en-US" altLang="zh-CN" i="1">
                <a:solidFill>
                  <a:srgbClr val="000000"/>
                </a:solidFill>
                <a:latin typeface="Cambria Math" panose="02040503050406030204" charset="0"/>
                <a:ea typeface="CMMI12"/>
                <a:cs typeface="Cambria Math" panose="02040503050406030204" charset="0"/>
                <a:sym typeface="+mn-ea"/>
              </a:rPr>
              <a:t>’ 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FandolSong-Regular-Identity-H"/>
                <a:cs typeface="Cambria Math" panose="02040503050406030204" charset="0"/>
                <a:sym typeface="+mn-ea"/>
              </a:rPr>
              <a:t>的期望成本。</a:t>
            </a:r>
            <a:endParaRPr lang="zh-CN" altLang="en-US">
              <a:solidFill>
                <a:srgbClr val="000000"/>
              </a:solidFill>
              <a:latin typeface="Cambria Math" panose="02040503050406030204" charset="0"/>
              <a:ea typeface="FandolSong-Regular-Identity-H"/>
              <a:cs typeface="Cambria Math" panose="02040503050406030204" charset="0"/>
            </a:endParaRPr>
          </a:p>
          <a:p>
            <a:pPr>
              <a:lnSpc>
                <a:spcPct val="130000"/>
              </a:lnSpc>
            </a:pPr>
            <a:r>
              <a:rPr lang="en-US" altLang="zh-CN">
                <a:solidFill>
                  <a:srgbClr val="000000"/>
                </a:solidFill>
                <a:latin typeface="Cambria Math" panose="02040503050406030204" charset="0"/>
                <a:ea typeface="FandolSong-Regular-Identity-H"/>
                <a:cs typeface="Cambria Math" panose="02040503050406030204" charset="0"/>
                <a:sym typeface="+mn-ea"/>
              </a:rPr>
              <a:t>3. 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FandolSong-Regular-Identity-H"/>
                <a:cs typeface="Cambria Math" panose="02040503050406030204" charset="0"/>
                <a:sym typeface="+mn-ea"/>
              </a:rPr>
              <a:t>针对状态</a:t>
            </a:r>
            <a:r>
              <a:rPr lang="en-US" altLang="zh-CN" i="1">
                <a:solidFill>
                  <a:srgbClr val="000000"/>
                </a:solidFill>
                <a:latin typeface="Cambria Math" panose="02040503050406030204" charset="0"/>
                <a:ea typeface="CMMI12"/>
                <a:cs typeface="Cambria Math" panose="02040503050406030204" charset="0"/>
                <a:sym typeface="+mn-ea"/>
              </a:rPr>
              <a:t>S 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FandolSong-Regular-Identity-H"/>
                <a:cs typeface="Cambria Math" panose="02040503050406030204" charset="0"/>
                <a:sym typeface="+mn-ea"/>
              </a:rPr>
              <a:t>所有可能的动作，选择使得总成本最小的动作 </a:t>
            </a:r>
            <a:r>
              <a:rPr lang="en-US" altLang="zh-CN" i="1">
                <a:solidFill>
                  <a:srgbClr val="000000"/>
                </a:solidFill>
                <a:latin typeface="Cambria Math" panose="02040503050406030204" charset="0"/>
                <a:ea typeface="CMMI12"/>
                <a:cs typeface="Cambria Math" panose="02040503050406030204" charset="0"/>
                <a:sym typeface="+mn-ea"/>
              </a:rPr>
              <a:t>A 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FandolSong-Regular-Identity-H"/>
                <a:cs typeface="Cambria Math" panose="02040503050406030204" charset="0"/>
                <a:sym typeface="+mn-ea"/>
              </a:rPr>
              <a:t>进行跳转，并更新值函数。 </a:t>
            </a:r>
            <a:endParaRPr lang="zh-CN" altLang="en-US">
              <a:solidFill>
                <a:srgbClr val="000000"/>
              </a:solidFill>
              <a:latin typeface="Cambria Math" panose="02040503050406030204" charset="0"/>
              <a:ea typeface="FandolSong-Regular-Identity-H"/>
              <a:cs typeface="Cambria Math" panose="02040503050406030204" charset="0"/>
            </a:endParaRPr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为了保持前后工序求解过程的一致性，本文需要求解拼接得到的半成品的次品率和其预</a:t>
            </a:r>
            <a:endParaRPr lang="zh-CN" altLang="en-US"/>
          </a:p>
          <a:p>
            <a:r>
              <a:rPr lang="zh-CN" altLang="en-US"/>
              <a:t>期单价，使其符合零配件具有次品率和购买成本的特征，从而能够作为零配件纳入下一</a:t>
            </a:r>
            <a:endParaRPr lang="zh-CN" altLang="en-US"/>
          </a:p>
          <a:p>
            <a:r>
              <a:rPr lang="zh-CN" altLang="en-US"/>
              <a:t>道生产工序迭代。</a:t>
            </a:r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EFABE-C0C0-4CA4-BC17-FB88BCC746B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2FE33-6ED8-4310-A249-8F4F5516388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EFABE-C0C0-4CA4-BC17-FB88BCC746B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2FE33-6ED8-4310-A249-8F4F5516388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EFABE-C0C0-4CA4-BC17-FB88BCC746B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2FE33-6ED8-4310-A249-8F4F5516388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EFABE-C0C0-4CA4-BC17-FB88BCC746B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2FE33-6ED8-4310-A249-8F4F5516388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EFABE-C0C0-4CA4-BC17-FB88BCC746B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2FE33-6ED8-4310-A249-8F4F5516388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EFABE-C0C0-4CA4-BC17-FB88BCC746BA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2FE33-6ED8-4310-A249-8F4F5516388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EFABE-C0C0-4CA4-BC17-FB88BCC746BA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2FE33-6ED8-4310-A249-8F4F5516388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EFABE-C0C0-4CA4-BC17-FB88BCC746B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2FE33-6ED8-4310-A249-8F4F5516388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EFABE-C0C0-4CA4-BC17-FB88BCC746BA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2FE33-6ED8-4310-A249-8F4F5516388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EFABE-C0C0-4CA4-BC17-FB88BCC746BA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2FE33-6ED8-4310-A249-8F4F5516388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EFABE-C0C0-4CA4-BC17-FB88BCC746BA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2FE33-6ED8-4310-A249-8F4F5516388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CEFABE-C0C0-4CA4-BC17-FB88BCC746B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12FE33-6ED8-4310-A249-8F4F5516388E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52.xml"/><Relationship Id="rId7" Type="http://schemas.openxmlformats.org/officeDocument/2006/relationships/tags" Target="../tags/tag51.xml"/><Relationship Id="rId6" Type="http://schemas.openxmlformats.org/officeDocument/2006/relationships/tags" Target="../tags/tag50.xml"/><Relationship Id="rId5" Type="http://schemas.openxmlformats.org/officeDocument/2006/relationships/tags" Target="../tags/tag49.xml"/><Relationship Id="rId4" Type="http://schemas.openxmlformats.org/officeDocument/2006/relationships/image" Target="../media/image8.png"/><Relationship Id="rId3" Type="http://schemas.openxmlformats.org/officeDocument/2006/relationships/tags" Target="../tags/tag48.xml"/><Relationship Id="rId2" Type="http://schemas.microsoft.com/office/2007/relationships/hdphoto" Target="../media/image10.wdp"/><Relationship Id="rId10" Type="http://schemas.openxmlformats.org/officeDocument/2006/relationships/notesSlide" Target="../notesSlides/notesSlide6.xml"/><Relationship Id="rId1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3.vml"/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17.wmf"/><Relationship Id="rId6" Type="http://schemas.openxmlformats.org/officeDocument/2006/relationships/oleObject" Target="../embeddings/oleObject3.bin"/><Relationship Id="rId5" Type="http://schemas.openxmlformats.org/officeDocument/2006/relationships/tags" Target="../tags/tag54.xml"/><Relationship Id="rId4" Type="http://schemas.openxmlformats.org/officeDocument/2006/relationships/image" Target="../media/image8.png"/><Relationship Id="rId3" Type="http://schemas.openxmlformats.org/officeDocument/2006/relationships/tags" Target="../tags/tag53.xml"/><Relationship Id="rId2" Type="http://schemas.microsoft.com/office/2007/relationships/hdphoto" Target="../media/image10.wdp"/><Relationship Id="rId1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tags" Target="../tags/tag56.xml"/><Relationship Id="rId5" Type="http://schemas.openxmlformats.org/officeDocument/2006/relationships/image" Target="../media/image8.png"/><Relationship Id="rId4" Type="http://schemas.openxmlformats.org/officeDocument/2006/relationships/tags" Target="../tags/tag55.xml"/><Relationship Id="rId3" Type="http://schemas.microsoft.com/office/2007/relationships/hdphoto" Target="../media/image10.wdp"/><Relationship Id="rId2" Type="http://schemas.openxmlformats.org/officeDocument/2006/relationships/image" Target="../media/image9.png"/><Relationship Id="rId1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4.vml"/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19.wmf"/><Relationship Id="rId6" Type="http://schemas.openxmlformats.org/officeDocument/2006/relationships/oleObject" Target="../embeddings/oleObject4.bin"/><Relationship Id="rId5" Type="http://schemas.openxmlformats.org/officeDocument/2006/relationships/tags" Target="../tags/tag58.xml"/><Relationship Id="rId4" Type="http://schemas.openxmlformats.org/officeDocument/2006/relationships/image" Target="../media/image8.png"/><Relationship Id="rId3" Type="http://schemas.openxmlformats.org/officeDocument/2006/relationships/tags" Target="../tags/tag57.xml"/><Relationship Id="rId2" Type="http://schemas.microsoft.com/office/2007/relationships/hdphoto" Target="../media/image10.wdp"/><Relationship Id="rId1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tags" Target="../tags/tag60.xml"/><Relationship Id="rId5" Type="http://schemas.openxmlformats.org/officeDocument/2006/relationships/image" Target="../media/image8.png"/><Relationship Id="rId4" Type="http://schemas.openxmlformats.org/officeDocument/2006/relationships/tags" Target="../tags/tag59.xml"/><Relationship Id="rId3" Type="http://schemas.microsoft.com/office/2007/relationships/hdphoto" Target="../media/image10.wdp"/><Relationship Id="rId2" Type="http://schemas.openxmlformats.org/officeDocument/2006/relationships/image" Target="../media/image9.png"/><Relationship Id="rId1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8.png"/><Relationship Id="rId2" Type="http://schemas.microsoft.com/office/2007/relationships/hdphoto" Target="../media/image10.wdp"/><Relationship Id="rId1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image" Target="../media/image22.wmf"/><Relationship Id="rId8" Type="http://schemas.openxmlformats.org/officeDocument/2006/relationships/oleObject" Target="../embeddings/oleObject5.bin"/><Relationship Id="rId7" Type="http://schemas.openxmlformats.org/officeDocument/2006/relationships/tags" Target="../tags/tag62.xml"/><Relationship Id="rId6" Type="http://schemas.openxmlformats.org/officeDocument/2006/relationships/tags" Target="../tags/tag61.xml"/><Relationship Id="rId5" Type="http://schemas.openxmlformats.org/officeDocument/2006/relationships/image" Target="../media/image8.png"/><Relationship Id="rId4" Type="http://schemas.microsoft.com/office/2007/relationships/hdphoto" Target="../media/image10.wdp"/><Relationship Id="rId3" Type="http://schemas.openxmlformats.org/officeDocument/2006/relationships/image" Target="../media/image9.png"/><Relationship Id="rId2" Type="http://schemas.openxmlformats.org/officeDocument/2006/relationships/image" Target="../media/image21.png"/><Relationship Id="rId12" Type="http://schemas.openxmlformats.org/officeDocument/2006/relationships/vmlDrawing" Target="../drawings/vmlDrawing5.v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63.xml"/><Relationship Id="rId1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tags" Target="../tags/tag65.xml"/><Relationship Id="rId8" Type="http://schemas.openxmlformats.org/officeDocument/2006/relationships/tags" Target="../tags/tag64.xml"/><Relationship Id="rId7" Type="http://schemas.openxmlformats.org/officeDocument/2006/relationships/image" Target="../media/image24.png"/><Relationship Id="rId6" Type="http://schemas.openxmlformats.org/officeDocument/2006/relationships/image" Target="../media/image23.w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8.png"/><Relationship Id="rId3" Type="http://schemas.microsoft.com/office/2007/relationships/hdphoto" Target="../media/image10.wdp"/><Relationship Id="rId2" Type="http://schemas.openxmlformats.org/officeDocument/2006/relationships/image" Target="../media/image9.png"/><Relationship Id="rId17" Type="http://schemas.openxmlformats.org/officeDocument/2006/relationships/notesSlide" Target="../notesSlides/notesSlide8.xml"/><Relationship Id="rId16" Type="http://schemas.openxmlformats.org/officeDocument/2006/relationships/vmlDrawing" Target="../drawings/vmlDrawing6.vml"/><Relationship Id="rId15" Type="http://schemas.openxmlformats.org/officeDocument/2006/relationships/slideLayout" Target="../slideLayouts/slideLayout1.xml"/><Relationship Id="rId14" Type="http://schemas.openxmlformats.org/officeDocument/2006/relationships/tags" Target="../tags/tag69.xml"/><Relationship Id="rId13" Type="http://schemas.openxmlformats.org/officeDocument/2006/relationships/tags" Target="../tags/tag68.xml"/><Relationship Id="rId12" Type="http://schemas.openxmlformats.org/officeDocument/2006/relationships/tags" Target="../tags/tag67.xml"/><Relationship Id="rId11" Type="http://schemas.openxmlformats.org/officeDocument/2006/relationships/tags" Target="../tags/tag66.xml"/><Relationship Id="rId10" Type="http://schemas.openxmlformats.org/officeDocument/2006/relationships/image" Target="../media/image25.png"/><Relationship Id="rId1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microsoft.com/office/2007/relationships/hdphoto" Target="../media/image10.wdp"/><Relationship Id="rId3" Type="http://schemas.openxmlformats.org/officeDocument/2006/relationships/image" Target="../media/image9.png"/><Relationship Id="rId2" Type="http://schemas.openxmlformats.org/officeDocument/2006/relationships/image" Target="../media/image26.png"/><Relationship Id="rId1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31.png"/><Relationship Id="rId7" Type="http://schemas.openxmlformats.org/officeDocument/2006/relationships/image" Target="../media/image30.png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3" Type="http://schemas.openxmlformats.org/officeDocument/2006/relationships/image" Target="../media/image8.png"/><Relationship Id="rId2" Type="http://schemas.microsoft.com/office/2007/relationships/hdphoto" Target="../media/image10.wdp"/><Relationship Id="rId1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6.xml"/><Relationship Id="rId8" Type="http://schemas.openxmlformats.org/officeDocument/2006/relationships/tags" Target="../tags/tag5.xml"/><Relationship Id="rId7" Type="http://schemas.openxmlformats.org/officeDocument/2006/relationships/tags" Target="../tags/tag4.xml"/><Relationship Id="rId6" Type="http://schemas.openxmlformats.org/officeDocument/2006/relationships/tags" Target="../tags/tag3.xml"/><Relationship Id="rId5" Type="http://schemas.openxmlformats.org/officeDocument/2006/relationships/tags" Target="../tags/tag2.xml"/><Relationship Id="rId45" Type="http://schemas.openxmlformats.org/officeDocument/2006/relationships/slideLayout" Target="../slideLayouts/slideLayout1.xml"/><Relationship Id="rId44" Type="http://schemas.openxmlformats.org/officeDocument/2006/relationships/image" Target="../media/image8.png"/><Relationship Id="rId43" Type="http://schemas.openxmlformats.org/officeDocument/2006/relationships/image" Target="../media/image4.png"/><Relationship Id="rId42" Type="http://schemas.openxmlformats.org/officeDocument/2006/relationships/tags" Target="../tags/tag39.xml"/><Relationship Id="rId41" Type="http://schemas.openxmlformats.org/officeDocument/2006/relationships/tags" Target="../tags/tag38.xml"/><Relationship Id="rId40" Type="http://schemas.openxmlformats.org/officeDocument/2006/relationships/tags" Target="../tags/tag37.xml"/><Relationship Id="rId4" Type="http://schemas.openxmlformats.org/officeDocument/2006/relationships/image" Target="../media/image3.png"/><Relationship Id="rId39" Type="http://schemas.openxmlformats.org/officeDocument/2006/relationships/tags" Target="../tags/tag36.xml"/><Relationship Id="rId38" Type="http://schemas.openxmlformats.org/officeDocument/2006/relationships/tags" Target="../tags/tag35.xml"/><Relationship Id="rId37" Type="http://schemas.openxmlformats.org/officeDocument/2006/relationships/tags" Target="../tags/tag34.xml"/><Relationship Id="rId36" Type="http://schemas.openxmlformats.org/officeDocument/2006/relationships/tags" Target="../tags/tag33.xml"/><Relationship Id="rId35" Type="http://schemas.openxmlformats.org/officeDocument/2006/relationships/tags" Target="../tags/tag32.xml"/><Relationship Id="rId34" Type="http://schemas.openxmlformats.org/officeDocument/2006/relationships/tags" Target="../tags/tag31.xml"/><Relationship Id="rId33" Type="http://schemas.openxmlformats.org/officeDocument/2006/relationships/tags" Target="../tags/tag30.xml"/><Relationship Id="rId32" Type="http://schemas.openxmlformats.org/officeDocument/2006/relationships/tags" Target="../tags/tag29.xml"/><Relationship Id="rId31" Type="http://schemas.openxmlformats.org/officeDocument/2006/relationships/tags" Target="../tags/tag28.xml"/><Relationship Id="rId30" Type="http://schemas.openxmlformats.org/officeDocument/2006/relationships/tags" Target="../tags/tag27.xml"/><Relationship Id="rId3" Type="http://schemas.openxmlformats.org/officeDocument/2006/relationships/tags" Target="../tags/tag1.xml"/><Relationship Id="rId29" Type="http://schemas.openxmlformats.org/officeDocument/2006/relationships/tags" Target="../tags/tag26.xml"/><Relationship Id="rId28" Type="http://schemas.openxmlformats.org/officeDocument/2006/relationships/tags" Target="../tags/tag25.xml"/><Relationship Id="rId27" Type="http://schemas.openxmlformats.org/officeDocument/2006/relationships/tags" Target="../tags/tag24.xml"/><Relationship Id="rId26" Type="http://schemas.openxmlformats.org/officeDocument/2006/relationships/tags" Target="../tags/tag23.xml"/><Relationship Id="rId25" Type="http://schemas.openxmlformats.org/officeDocument/2006/relationships/tags" Target="../tags/tag22.xml"/><Relationship Id="rId24" Type="http://schemas.openxmlformats.org/officeDocument/2006/relationships/tags" Target="../tags/tag21.xml"/><Relationship Id="rId23" Type="http://schemas.openxmlformats.org/officeDocument/2006/relationships/tags" Target="../tags/tag20.xml"/><Relationship Id="rId22" Type="http://schemas.openxmlformats.org/officeDocument/2006/relationships/tags" Target="../tags/tag19.xml"/><Relationship Id="rId21" Type="http://schemas.openxmlformats.org/officeDocument/2006/relationships/tags" Target="../tags/tag18.xml"/><Relationship Id="rId20" Type="http://schemas.openxmlformats.org/officeDocument/2006/relationships/tags" Target="../tags/tag17.xml"/><Relationship Id="rId2" Type="http://schemas.openxmlformats.org/officeDocument/2006/relationships/image" Target="../media/image7.jpeg"/><Relationship Id="rId19" Type="http://schemas.openxmlformats.org/officeDocument/2006/relationships/tags" Target="../tags/tag16.xml"/><Relationship Id="rId18" Type="http://schemas.openxmlformats.org/officeDocument/2006/relationships/tags" Target="../tags/tag15.xml"/><Relationship Id="rId17" Type="http://schemas.openxmlformats.org/officeDocument/2006/relationships/tags" Target="../tags/tag14.xml"/><Relationship Id="rId16" Type="http://schemas.openxmlformats.org/officeDocument/2006/relationships/tags" Target="../tags/tag13.xml"/><Relationship Id="rId15" Type="http://schemas.openxmlformats.org/officeDocument/2006/relationships/tags" Target="../tags/tag12.xml"/><Relationship Id="rId14" Type="http://schemas.openxmlformats.org/officeDocument/2006/relationships/tags" Target="../tags/tag11.xml"/><Relationship Id="rId13" Type="http://schemas.openxmlformats.org/officeDocument/2006/relationships/tags" Target="../tags/tag10.xml"/><Relationship Id="rId12" Type="http://schemas.openxmlformats.org/officeDocument/2006/relationships/tags" Target="../tags/tag9.xml"/><Relationship Id="rId11" Type="http://schemas.openxmlformats.org/officeDocument/2006/relationships/tags" Target="../tags/tag8.xml"/><Relationship Id="rId10" Type="http://schemas.openxmlformats.org/officeDocument/2006/relationships/tags" Target="../tags/tag7.xml"/><Relationship Id="rId1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9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71.xml"/><Relationship Id="rId4" Type="http://schemas.openxmlformats.org/officeDocument/2006/relationships/tags" Target="../tags/tag70.xml"/><Relationship Id="rId3" Type="http://schemas.openxmlformats.org/officeDocument/2006/relationships/image" Target="../media/image8.png"/><Relationship Id="rId2" Type="http://schemas.microsoft.com/office/2007/relationships/hdphoto" Target="../media/image10.wdp"/><Relationship Id="rId1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microsoft.com/office/2007/relationships/hdphoto" Target="../media/image10.wdp"/><Relationship Id="rId3" Type="http://schemas.openxmlformats.org/officeDocument/2006/relationships/image" Target="../media/image9.png"/><Relationship Id="rId2" Type="http://schemas.openxmlformats.org/officeDocument/2006/relationships/image" Target="../media/image32.png"/><Relationship Id="rId1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0.xml"/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36.emf"/><Relationship Id="rId6" Type="http://schemas.openxmlformats.org/officeDocument/2006/relationships/image" Target="../media/image35.emf"/><Relationship Id="rId5" Type="http://schemas.openxmlformats.org/officeDocument/2006/relationships/image" Target="../media/image34.emf"/><Relationship Id="rId4" Type="http://schemas.openxmlformats.org/officeDocument/2006/relationships/image" Target="../media/image33.emf"/><Relationship Id="rId3" Type="http://schemas.openxmlformats.org/officeDocument/2006/relationships/image" Target="../media/image8.png"/><Relationship Id="rId2" Type="http://schemas.microsoft.com/office/2007/relationships/hdphoto" Target="../media/image10.wdp"/><Relationship Id="rId1" Type="http://schemas.openxmlformats.org/officeDocument/2006/relationships/image" Target="../media/image9.png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7.vml"/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39.emf"/><Relationship Id="rId6" Type="http://schemas.openxmlformats.org/officeDocument/2006/relationships/image" Target="../media/image38.wmf"/><Relationship Id="rId5" Type="http://schemas.openxmlformats.org/officeDocument/2006/relationships/oleObject" Target="../embeddings/oleObject7.bin"/><Relationship Id="rId4" Type="http://schemas.openxmlformats.org/officeDocument/2006/relationships/image" Target="../media/image37.png"/><Relationship Id="rId3" Type="http://schemas.openxmlformats.org/officeDocument/2006/relationships/image" Target="../media/image8.png"/><Relationship Id="rId2" Type="http://schemas.microsoft.com/office/2007/relationships/hdphoto" Target="../media/image10.wdp"/><Relationship Id="rId10" Type="http://schemas.openxmlformats.org/officeDocument/2006/relationships/notesSlide" Target="../notesSlides/notesSlide11.xml"/><Relationship Id="rId1" Type="http://schemas.openxmlformats.org/officeDocument/2006/relationships/image" Target="../media/image9.png"/></Relationships>
</file>

<file path=ppt/slides/_rels/slide2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0.png"/><Relationship Id="rId3" Type="http://schemas.openxmlformats.org/officeDocument/2006/relationships/image" Target="../media/image8.png"/><Relationship Id="rId2" Type="http://schemas.microsoft.com/office/2007/relationships/hdphoto" Target="../media/image10.wdp"/><Relationship Id="rId1" Type="http://schemas.openxmlformats.org/officeDocument/2006/relationships/image" Target="../media/image9.png"/></Relationships>
</file>

<file path=ppt/slides/_rels/slide2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3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Relationship Id="rId3" Type="http://schemas.openxmlformats.org/officeDocument/2006/relationships/image" Target="../media/image8.png"/><Relationship Id="rId2" Type="http://schemas.microsoft.com/office/2007/relationships/hdphoto" Target="../media/image10.wdp"/><Relationship Id="rId1" Type="http://schemas.openxmlformats.org/officeDocument/2006/relationships/image" Target="../media/image9.png"/></Relationships>
</file>

<file path=ppt/slides/_rels/slide2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4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Relationship Id="rId3" Type="http://schemas.openxmlformats.org/officeDocument/2006/relationships/image" Target="../media/image8.png"/><Relationship Id="rId2" Type="http://schemas.microsoft.com/office/2007/relationships/hdphoto" Target="../media/image10.wdp"/><Relationship Id="rId1" Type="http://schemas.openxmlformats.org/officeDocument/2006/relationships/image" Target="../media/image9.png"/></Relationships>
</file>

<file path=ppt/slides/_rels/slide2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8.png"/><Relationship Id="rId3" Type="http://schemas.microsoft.com/office/2007/relationships/hdphoto" Target="../media/image10.wdp"/><Relationship Id="rId2" Type="http://schemas.openxmlformats.org/officeDocument/2006/relationships/image" Target="../media/image9.png"/><Relationship Id="rId1" Type="http://schemas.openxmlformats.org/officeDocument/2006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4.png"/><Relationship Id="rId3" Type="http://schemas.openxmlformats.org/officeDocument/2006/relationships/image" Target="../media/image5.png"/><Relationship Id="rId2" Type="http://schemas.openxmlformats.org/officeDocument/2006/relationships/image" Target="../media/image2.jpeg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1.v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12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11.png"/><Relationship Id="rId3" Type="http://schemas.openxmlformats.org/officeDocument/2006/relationships/image" Target="../media/image8.png"/><Relationship Id="rId2" Type="http://schemas.microsoft.com/office/2007/relationships/hdphoto" Target="../media/image10.wdp"/><Relationship Id="rId1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42.xml"/><Relationship Id="rId8" Type="http://schemas.openxmlformats.org/officeDocument/2006/relationships/image" Target="../media/image14.png"/><Relationship Id="rId7" Type="http://schemas.openxmlformats.org/officeDocument/2006/relationships/tags" Target="../tags/tag41.xml"/><Relationship Id="rId6" Type="http://schemas.openxmlformats.org/officeDocument/2006/relationships/image" Target="../media/image13.png"/><Relationship Id="rId5" Type="http://schemas.openxmlformats.org/officeDocument/2006/relationships/tags" Target="../tags/tag40.xml"/><Relationship Id="rId4" Type="http://schemas.openxmlformats.org/officeDocument/2006/relationships/image" Target="../media/image8.png"/><Relationship Id="rId3" Type="http://schemas.microsoft.com/office/2007/relationships/hdphoto" Target="../media/image10.wdp"/><Relationship Id="rId2" Type="http://schemas.openxmlformats.org/officeDocument/2006/relationships/image" Target="../media/image9.png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43.xml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8.png"/><Relationship Id="rId3" Type="http://schemas.microsoft.com/office/2007/relationships/hdphoto" Target="../media/image10.wdp"/><Relationship Id="rId2" Type="http://schemas.openxmlformats.org/officeDocument/2006/relationships/image" Target="../media/image9.png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44.xml"/><Relationship Id="rId3" Type="http://schemas.openxmlformats.org/officeDocument/2006/relationships/image" Target="../media/image8.png"/><Relationship Id="rId2" Type="http://schemas.microsoft.com/office/2007/relationships/hdphoto" Target="../media/image10.wdp"/><Relationship Id="rId1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45.xml"/><Relationship Id="rId3" Type="http://schemas.openxmlformats.org/officeDocument/2006/relationships/image" Target="../media/image8.png"/><Relationship Id="rId2" Type="http://schemas.microsoft.com/office/2007/relationships/hdphoto" Target="../media/image10.wdp"/><Relationship Id="rId1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4.xml"/><Relationship Id="rId8" Type="http://schemas.openxmlformats.org/officeDocument/2006/relationships/vmlDrawing" Target="../drawings/vmlDrawing2.v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16.wmf"/><Relationship Id="rId5" Type="http://schemas.openxmlformats.org/officeDocument/2006/relationships/oleObject" Target="../embeddings/oleObject2.bin"/><Relationship Id="rId4" Type="http://schemas.openxmlformats.org/officeDocument/2006/relationships/tags" Target="../tags/tag46.xml"/><Relationship Id="rId3" Type="http://schemas.openxmlformats.org/officeDocument/2006/relationships/image" Target="../media/image8.png"/><Relationship Id="rId2" Type="http://schemas.microsoft.com/office/2007/relationships/hdphoto" Target="../media/image10.wdp"/><Relationship Id="rId1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47.xml"/><Relationship Id="rId3" Type="http://schemas.openxmlformats.org/officeDocument/2006/relationships/image" Target="../media/image8.png"/><Relationship Id="rId2" Type="http://schemas.microsoft.com/office/2007/relationships/hdphoto" Target="../media/image10.wdp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39" b="44994"/>
          <a:stretch>
            <a:fillRect/>
          </a:stretch>
        </p:blipFill>
        <p:spPr>
          <a:xfrm>
            <a:off x="0" y="2107758"/>
            <a:ext cx="12192000" cy="3023424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-1" y="2107758"/>
            <a:ext cx="12192001" cy="3023424"/>
          </a:xfrm>
          <a:prstGeom prst="rect">
            <a:avLst/>
          </a:prstGeom>
          <a:gradFill>
            <a:gsLst>
              <a:gs pos="0">
                <a:srgbClr val="03617A">
                  <a:alpha val="80000"/>
                </a:srgbClr>
              </a:gs>
              <a:gs pos="100000">
                <a:srgbClr val="03617A">
                  <a:alpha val="90000"/>
                </a:srgbClr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kern="0" dirty="0">
              <a:solidFill>
                <a:srgbClr val="FFFFFF"/>
              </a:solidFill>
              <a:latin typeface="Arial" panose="020B0604020202020204"/>
              <a:ea typeface="微软雅黑" panose="020B0503020204020204" charset="-122"/>
              <a:cs typeface="+mn-ea"/>
              <a:sym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956546" y="903520"/>
            <a:ext cx="8352046" cy="7298221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3024243" y="6029178"/>
            <a:ext cx="6143514" cy="337185"/>
            <a:chOff x="2741384" y="6056049"/>
            <a:chExt cx="3972047" cy="337185"/>
          </a:xfrm>
        </p:grpSpPr>
        <p:sp>
          <p:nvSpPr>
            <p:cNvPr id="9" name="TextBox 28"/>
            <p:cNvSpPr txBox="1"/>
            <p:nvPr/>
          </p:nvSpPr>
          <p:spPr>
            <a:xfrm>
              <a:off x="2741384" y="6056049"/>
              <a:ext cx="1994065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b="1" dirty="0">
                  <a:solidFill>
                    <a:srgbClr val="03617A"/>
                  </a:solidFill>
                  <a:latin typeface="Arial" panose="020B0604020202020204"/>
                  <a:ea typeface="微软雅黑" panose="020B0503020204020204" charset="-122"/>
                  <a:cs typeface="+mn-ea"/>
                </a:rPr>
                <a:t>成员：林依灵、刘彬慧、王之毅</a:t>
              </a:r>
              <a:r>
                <a:rPr lang="en-US" altLang="zh-CN" sz="1600" b="1" dirty="0">
                  <a:solidFill>
                    <a:srgbClr val="03617A"/>
                  </a:solidFill>
                  <a:latin typeface="Arial" panose="020B0604020202020204"/>
                  <a:ea typeface="微软雅黑" panose="020B0503020204020204" charset="-122"/>
                  <a:cs typeface="+mn-ea"/>
                </a:rPr>
                <a:t> </a:t>
              </a:r>
              <a:endParaRPr lang="zh-CN" altLang="en-US" sz="1600" b="1" dirty="0">
                <a:solidFill>
                  <a:srgbClr val="03617A"/>
                </a:solidFill>
                <a:latin typeface="Arial" panose="020B0604020202020204"/>
                <a:ea typeface="微软雅黑" panose="020B0503020204020204" charset="-122"/>
                <a:cs typeface="+mn-ea"/>
              </a:endParaRPr>
            </a:p>
          </p:txBody>
        </p:sp>
        <p:sp>
          <p:nvSpPr>
            <p:cNvPr id="10" name="TextBox 90"/>
            <p:cNvSpPr txBox="1"/>
            <p:nvPr/>
          </p:nvSpPr>
          <p:spPr>
            <a:xfrm>
              <a:off x="5295374" y="6056049"/>
              <a:ext cx="1418057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b="1" dirty="0">
                  <a:solidFill>
                    <a:srgbClr val="03617A"/>
                  </a:solidFill>
                  <a:latin typeface="Arial" panose="020B0604020202020204"/>
                  <a:ea typeface="微软雅黑" panose="020B0503020204020204" charset="-122"/>
                  <a:cs typeface="+mn-ea"/>
                </a:rPr>
                <a:t>日期：</a:t>
              </a:r>
              <a:r>
                <a:rPr lang="en-US" altLang="zh-CN" sz="1600" b="1" dirty="0">
                  <a:solidFill>
                    <a:srgbClr val="03617A"/>
                  </a:solidFill>
                  <a:latin typeface="Arial" panose="020B0604020202020204"/>
                  <a:ea typeface="微软雅黑" panose="020B0503020204020204" charset="-122"/>
                  <a:cs typeface="+mn-ea"/>
                </a:rPr>
                <a:t>2024</a:t>
              </a:r>
              <a:r>
                <a:rPr lang="zh-CN" altLang="en-US" sz="1600" b="1" dirty="0">
                  <a:solidFill>
                    <a:srgbClr val="03617A"/>
                  </a:solidFill>
                  <a:latin typeface="Arial" panose="020B0604020202020204"/>
                  <a:ea typeface="微软雅黑" panose="020B0503020204020204" charset="-122"/>
                  <a:cs typeface="+mn-ea"/>
                </a:rPr>
                <a:t>年</a:t>
              </a:r>
              <a:r>
                <a:rPr lang="en-US" altLang="zh-CN" sz="1600" b="1" dirty="0">
                  <a:solidFill>
                    <a:srgbClr val="03617A"/>
                  </a:solidFill>
                  <a:latin typeface="Arial" panose="020B0604020202020204"/>
                  <a:ea typeface="微软雅黑" panose="020B0503020204020204" charset="-122"/>
                  <a:cs typeface="+mn-ea"/>
                </a:rPr>
                <a:t>9</a:t>
              </a:r>
              <a:r>
                <a:rPr lang="zh-CN" altLang="en-US" sz="1600" b="1" dirty="0">
                  <a:solidFill>
                    <a:srgbClr val="03617A"/>
                  </a:solidFill>
                  <a:latin typeface="Arial" panose="020B0604020202020204"/>
                  <a:ea typeface="微软雅黑" panose="020B0503020204020204" charset="-122"/>
                  <a:cs typeface="+mn-ea"/>
                </a:rPr>
                <a:t>月</a:t>
              </a:r>
              <a:r>
                <a:rPr lang="en-US" altLang="zh-CN" sz="1600" b="1" dirty="0">
                  <a:solidFill>
                    <a:srgbClr val="03617A"/>
                  </a:solidFill>
                  <a:latin typeface="Arial" panose="020B0604020202020204"/>
                  <a:ea typeface="微软雅黑" panose="020B0503020204020204" charset="-122"/>
                  <a:cs typeface="+mn-ea"/>
                </a:rPr>
                <a:t>28</a:t>
              </a:r>
              <a:r>
                <a:rPr lang="zh-CN" altLang="en-US" sz="1600" b="1" dirty="0">
                  <a:solidFill>
                    <a:srgbClr val="03617A"/>
                  </a:solidFill>
                  <a:latin typeface="Arial" panose="020B0604020202020204"/>
                  <a:ea typeface="微软雅黑" panose="020B0503020204020204" charset="-122"/>
                  <a:cs typeface="+mn-ea"/>
                </a:rPr>
                <a:t>日</a:t>
              </a:r>
              <a:endParaRPr lang="zh-CN" altLang="en-US" sz="1600" b="1" dirty="0">
                <a:solidFill>
                  <a:srgbClr val="03617A"/>
                </a:solidFill>
                <a:latin typeface="Arial" panose="020B0604020202020204"/>
                <a:ea typeface="微软雅黑" panose="020B0503020204020204" charset="-122"/>
                <a:cs typeface="+mn-ea"/>
              </a:endParaRPr>
            </a:p>
          </p:txBody>
        </p:sp>
      </p:grpSp>
      <p:grpSp>
        <p:nvGrpSpPr>
          <p:cNvPr id="11" name="Group 15"/>
          <p:cNvGrpSpPr/>
          <p:nvPr/>
        </p:nvGrpSpPr>
        <p:grpSpPr>
          <a:xfrm>
            <a:off x="685306" y="2773240"/>
            <a:ext cx="10821387" cy="1550292"/>
            <a:chOff x="-882405" y="2920911"/>
            <a:chExt cx="9588871" cy="1550292"/>
          </a:xfrm>
        </p:grpSpPr>
        <p:sp>
          <p:nvSpPr>
            <p:cNvPr id="12" name="Rectangle 9"/>
            <p:cNvSpPr/>
            <p:nvPr/>
          </p:nvSpPr>
          <p:spPr>
            <a:xfrm>
              <a:off x="-882405" y="2920911"/>
              <a:ext cx="9588871" cy="76835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4400" b="1" dirty="0">
                  <a:solidFill>
                    <a:prstClr val="white"/>
                  </a:solidFill>
                  <a:latin typeface="微软雅黑" panose="020B0503020204020204" charset="-122"/>
                  <a:ea typeface="微软雅黑" panose="020B0503020204020204" charset="-122"/>
                </a:rPr>
                <a:t>基于马尔可夫决策与抽样检测概率分布的 </a:t>
              </a:r>
              <a:endParaRPr lang="en-US" altLang="zh-CN" sz="4400" b="1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3" name="Rectangle 10"/>
            <p:cNvSpPr/>
            <p:nvPr/>
          </p:nvSpPr>
          <p:spPr>
            <a:xfrm>
              <a:off x="-664025" y="3826043"/>
              <a:ext cx="9122853" cy="6451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sz="3600" b="1" dirty="0">
                  <a:solidFill>
                    <a:prstClr val="white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企业最优生产决策</a:t>
              </a:r>
              <a:endParaRPr sz="3600" b="1" dirty="0">
                <a:solidFill>
                  <a:prstClr val="whit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cxnSp>
        <p:nvCxnSpPr>
          <p:cNvPr id="14" name="直接连接符 13"/>
          <p:cNvCxnSpPr>
            <a:endCxn id="16" idx="1"/>
          </p:cNvCxnSpPr>
          <p:nvPr/>
        </p:nvCxnSpPr>
        <p:spPr>
          <a:xfrm>
            <a:off x="-16510" y="5532944"/>
            <a:ext cx="4956532" cy="0"/>
          </a:xfrm>
          <a:prstGeom prst="line">
            <a:avLst/>
          </a:prstGeom>
          <a:noFill/>
          <a:ln w="38100" cap="flat" cmpd="sng" algn="ctr">
            <a:solidFill>
              <a:srgbClr val="03617A"/>
            </a:solidFill>
            <a:prstDash val="solid"/>
            <a:miter lim="800000"/>
          </a:ln>
          <a:effectLst/>
        </p:spPr>
      </p:cxnSp>
      <p:cxnSp>
        <p:nvCxnSpPr>
          <p:cNvPr id="15" name="直接连接符 14"/>
          <p:cNvCxnSpPr>
            <a:stCxn id="16" idx="3"/>
          </p:cNvCxnSpPr>
          <p:nvPr/>
        </p:nvCxnSpPr>
        <p:spPr>
          <a:xfrm>
            <a:off x="7252519" y="5532944"/>
            <a:ext cx="4923606" cy="0"/>
          </a:xfrm>
          <a:prstGeom prst="line">
            <a:avLst/>
          </a:prstGeom>
          <a:noFill/>
          <a:ln w="38100" cap="flat" cmpd="sng" algn="ctr">
            <a:solidFill>
              <a:srgbClr val="03617A"/>
            </a:solidFill>
            <a:prstDash val="solid"/>
            <a:miter lim="800000"/>
          </a:ln>
          <a:effectLst/>
        </p:spPr>
      </p:cxnSp>
      <p:pic>
        <p:nvPicPr>
          <p:cNvPr id="16" name="图片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940069" y="5340170"/>
            <a:ext cx="2311862" cy="384277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3" t="13201" r="1106" b="17748"/>
          <a:stretch>
            <a:fillRect/>
          </a:stretch>
        </p:blipFill>
        <p:spPr>
          <a:xfrm>
            <a:off x="2845325" y="407006"/>
            <a:ext cx="6501350" cy="129659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35885" y="116633"/>
            <a:ext cx="11620755" cy="6696612"/>
            <a:chOff x="235885" y="116633"/>
            <a:chExt cx="11620755" cy="6696612"/>
          </a:xfrm>
        </p:grpSpPr>
        <p:grpSp>
          <p:nvGrpSpPr>
            <p:cNvPr id="3" name="组合 2"/>
            <p:cNvGrpSpPr/>
            <p:nvPr/>
          </p:nvGrpSpPr>
          <p:grpSpPr>
            <a:xfrm>
              <a:off x="335361" y="116633"/>
              <a:ext cx="629872" cy="612768"/>
              <a:chOff x="3070727" y="196457"/>
              <a:chExt cx="692047" cy="673255"/>
            </a:xfrm>
          </p:grpSpPr>
          <p:sp>
            <p:nvSpPr>
              <p:cNvPr id="13" name="平行四边形 12"/>
              <p:cNvSpPr/>
              <p:nvPr/>
            </p:nvSpPr>
            <p:spPr>
              <a:xfrm>
                <a:off x="3070727" y="196457"/>
                <a:ext cx="629587" cy="612775"/>
              </a:xfrm>
              <a:prstGeom prst="parallelogram">
                <a:avLst/>
              </a:prstGeom>
              <a:solidFill>
                <a:srgbClr val="03617A"/>
              </a:solidFill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4" name="平行四边形 13"/>
              <p:cNvSpPr/>
              <p:nvPr/>
            </p:nvSpPr>
            <p:spPr>
              <a:xfrm>
                <a:off x="3133187" y="256937"/>
                <a:ext cx="629587" cy="612775"/>
              </a:xfrm>
              <a:prstGeom prst="parallelogram">
                <a:avLst/>
              </a:prstGeom>
              <a:noFill/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  <p:cxnSp>
          <p:nvCxnSpPr>
            <p:cNvPr id="4" name="直接连接符 3"/>
            <p:cNvCxnSpPr/>
            <p:nvPr/>
          </p:nvCxnSpPr>
          <p:spPr>
            <a:xfrm>
              <a:off x="367840" y="809674"/>
              <a:ext cx="11488800" cy="0"/>
            </a:xfrm>
            <a:prstGeom prst="line">
              <a:avLst/>
            </a:prstGeom>
            <a:noFill/>
            <a:ln w="9525" cap="flat" cmpd="sng" algn="ctr">
              <a:solidFill>
                <a:srgbClr val="03617A"/>
              </a:solidFill>
              <a:prstDash val="solid"/>
            </a:ln>
            <a:effectLst/>
          </p:spPr>
        </p:cxnSp>
        <p:sp>
          <p:nvSpPr>
            <p:cNvPr id="5" name="文本占位符 5"/>
            <p:cNvSpPr txBox="1"/>
            <p:nvPr/>
          </p:nvSpPr>
          <p:spPr>
            <a:xfrm>
              <a:off x="1127448" y="193957"/>
              <a:ext cx="7918898" cy="6127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charset="-122"/>
                  <a:ea typeface="微软雅黑" panose="020B050302020402020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问题</a:t>
              </a:r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2——</a:t>
              </a: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探究性</a:t>
              </a: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方案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3617A"/>
                </a:solidFill>
                <a:effectLst/>
                <a:uLnTx/>
                <a:uFillTx/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1" cstate="print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35885" y="6410629"/>
              <a:ext cx="2615973" cy="402616"/>
            </a:xfrm>
            <a:prstGeom prst="rect">
              <a:avLst/>
            </a:prstGeom>
          </p:spPr>
        </p:pic>
      </p:grpSp>
      <p:sp>
        <p:nvSpPr>
          <p:cNvPr id="36" name="圆角矩形 6"/>
          <p:cNvSpPr/>
          <p:nvPr>
            <p:custDataLst>
              <p:tags r:id="rId3"/>
            </p:custDataLst>
          </p:nvPr>
        </p:nvSpPr>
        <p:spPr>
          <a:xfrm>
            <a:off x="414020" y="1019175"/>
            <a:ext cx="3177540" cy="490220"/>
          </a:xfrm>
          <a:prstGeom prst="roundRect">
            <a:avLst>
              <a:gd name="adj" fmla="val 37046"/>
            </a:avLst>
          </a:prstGeom>
          <a:gradFill>
            <a:gsLst>
              <a:gs pos="53000">
                <a:srgbClr val="03617A"/>
              </a:gs>
              <a:gs pos="95000">
                <a:srgbClr val="03617A">
                  <a:alpha val="0"/>
                </a:srgbClr>
              </a:gs>
              <a:gs pos="0">
                <a:srgbClr val="03617A"/>
              </a:gs>
            </a:gsLst>
            <a:lin ang="20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kern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3" t="13201" r="1106" b="17748"/>
          <a:stretch>
            <a:fillRect/>
          </a:stretch>
        </p:blipFill>
        <p:spPr>
          <a:xfrm>
            <a:off x="8625821" y="71345"/>
            <a:ext cx="3250672" cy="648297"/>
          </a:xfrm>
          <a:prstGeom prst="rect">
            <a:avLst/>
          </a:prstGeom>
        </p:spPr>
      </p:pic>
      <p:sp>
        <p:nvSpPr>
          <p:cNvPr id="12" name="文本占位符 5"/>
          <p:cNvSpPr txBox="1"/>
          <p:nvPr>
            <p:custDataLst>
              <p:tags r:id="rId5"/>
            </p:custDataLst>
          </p:nvPr>
        </p:nvSpPr>
        <p:spPr>
          <a:xfrm>
            <a:off x="622300" y="1052830"/>
            <a:ext cx="2096770" cy="4616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1" kern="1200">
                <a:solidFill>
                  <a:srgbClr val="024282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2400" dirty="0">
                <a:solidFill>
                  <a:schemeClr val="bg1"/>
                </a:solidFill>
              </a:rPr>
              <a:t>探究性方案</a:t>
            </a:r>
            <a:r>
              <a:rPr lang="zh-CN" altLang="en-US" sz="2400" dirty="0">
                <a:solidFill>
                  <a:schemeClr val="bg1"/>
                </a:solidFill>
              </a:rPr>
              <a:t>一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grpSp>
        <p:nvGrpSpPr>
          <p:cNvPr id="10" name="组合 9"/>
          <p:cNvGrpSpPr/>
          <p:nvPr>
            <p:custDataLst>
              <p:tags r:id="rId6"/>
            </p:custDataLst>
          </p:nvPr>
        </p:nvGrpSpPr>
        <p:grpSpPr>
          <a:xfrm>
            <a:off x="392430" y="3139440"/>
            <a:ext cx="3177540" cy="494665"/>
            <a:chOff x="852" y="1805"/>
            <a:chExt cx="5004" cy="779"/>
          </a:xfrm>
        </p:grpSpPr>
        <p:sp>
          <p:nvSpPr>
            <p:cNvPr id="6" name="圆角矩形 6"/>
            <p:cNvSpPr/>
            <p:nvPr>
              <p:custDataLst>
                <p:tags r:id="rId7"/>
              </p:custDataLst>
            </p:nvPr>
          </p:nvSpPr>
          <p:spPr>
            <a:xfrm>
              <a:off x="852" y="1805"/>
              <a:ext cx="5004" cy="772"/>
            </a:xfrm>
            <a:prstGeom prst="roundRect">
              <a:avLst>
                <a:gd name="adj" fmla="val 37046"/>
              </a:avLst>
            </a:prstGeom>
            <a:gradFill>
              <a:gsLst>
                <a:gs pos="53000">
                  <a:srgbClr val="03617A"/>
                </a:gs>
                <a:gs pos="95000">
                  <a:srgbClr val="03617A">
                    <a:alpha val="0"/>
                  </a:srgbClr>
                </a:gs>
                <a:gs pos="0">
                  <a:srgbClr val="03617A"/>
                </a:gs>
              </a:gsLst>
              <a:lin ang="20700000" scaled="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8" name="文本占位符 5"/>
            <p:cNvSpPr txBox="1"/>
            <p:nvPr>
              <p:custDataLst>
                <p:tags r:id="rId8"/>
              </p:custDataLst>
            </p:nvPr>
          </p:nvSpPr>
          <p:spPr>
            <a:xfrm>
              <a:off x="1180" y="1858"/>
              <a:ext cx="3302" cy="727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charset="-122"/>
                  <a:ea typeface="微软雅黑" panose="020B050302020402020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zh-CN" altLang="en-US" sz="2400" dirty="0">
                  <a:solidFill>
                    <a:schemeClr val="bg1"/>
                  </a:solidFill>
                </a:rPr>
                <a:t>探究性方案</a:t>
              </a:r>
              <a:r>
                <a:rPr lang="zh-CN" altLang="en-US" sz="2400" dirty="0">
                  <a:solidFill>
                    <a:schemeClr val="bg1"/>
                  </a:solidFill>
                </a:rPr>
                <a:t>二</a:t>
              </a:r>
              <a:endParaRPr lang="zh-CN" altLang="en-US" sz="2400" dirty="0">
                <a:solidFill>
                  <a:schemeClr val="bg1"/>
                </a:solidFill>
              </a:endParaRPr>
            </a:p>
          </p:txBody>
        </p:sp>
      </p:grpSp>
      <p:graphicFrame>
        <p:nvGraphicFramePr>
          <p:cNvPr id="19" name="表格 18"/>
          <p:cNvGraphicFramePr/>
          <p:nvPr/>
        </p:nvGraphicFramePr>
        <p:xfrm>
          <a:off x="1962785" y="3799205"/>
          <a:ext cx="9403080" cy="2255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17270"/>
                <a:gridCol w="2096452"/>
                <a:gridCol w="2096452"/>
                <a:gridCol w="2096452"/>
                <a:gridCol w="2096452"/>
              </a:tblGrid>
              <a:tr h="640080"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宋体" panose="02010600030101010101" pitchFamily="2" charset="-122"/>
                          <a:cs typeface="Cambria Math" panose="02040503050406030204" charset="0"/>
                        </a:rPr>
                        <a:t>零配件1是否检测</a:t>
                      </a:r>
                      <a:endParaRPr lang="zh-CN" altLang="en-US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>
                          <a:latin typeface="Cambria Math" panose="02040503050406030204" charset="0"/>
                          <a:ea typeface="宋体" panose="02010600030101010101" pitchFamily="2" charset="-122"/>
                          <a:cs typeface="Cambria Math" panose="02040503050406030204" charset="0"/>
                        </a:rPr>
                        <a:t>零配件2是否检测</a:t>
                      </a:r>
                      <a:endParaRPr lang="zh-CN" altLang="en-US" sz="1800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>
                          <a:latin typeface="Cambria Math" panose="02040503050406030204" charset="0"/>
                          <a:ea typeface="宋体" panose="02010600030101010101" pitchFamily="2" charset="-122"/>
                          <a:cs typeface="Cambria Math" panose="02040503050406030204" charset="0"/>
                        </a:rPr>
                        <a:t>成品是否检测 </a:t>
                      </a:r>
                      <a:endParaRPr lang="zh-CN" altLang="en-US" sz="1800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>
                          <a:latin typeface="Cambria Math" panose="02040503050406030204" charset="0"/>
                          <a:ea typeface="宋体" panose="02010600030101010101" pitchFamily="2" charset="-122"/>
                        </a:rPr>
                        <a:t>不合格品是否拆解</a:t>
                      </a:r>
                      <a:endParaRPr lang="zh-CN" altLang="en-US" sz="1800">
                        <a:latin typeface="Cambria Math" panose="02040503050406030204" charset="0"/>
                        <a:ea typeface="宋体" panose="02010600030101010101" pitchFamily="2" charset="-122"/>
                      </a:endParaRPr>
                    </a:p>
                  </a:txBody>
                  <a:tcPr anchor="ctr" anchorCtr="0"/>
                </a:tc>
              </a:tr>
              <a:tr h="6400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>
                          <a:latin typeface="Cambria Math" panose="02040503050406030204" charset="0"/>
                          <a:ea typeface="宋体" panose="02010600030101010101" pitchFamily="2" charset="-122"/>
                          <a:sym typeface="+mn-ea"/>
                        </a:rPr>
                        <a:t>第一轮</a:t>
                      </a:r>
                      <a:endParaRPr lang="zh-CN" altLang="en-US" sz="1800">
                        <a:latin typeface="Cambria Math" panose="02040503050406030204" charset="0"/>
                        <a:ea typeface="宋体" panose="02010600030101010101" pitchFamily="2" charset="-122"/>
                        <a:sym typeface="+mn-ea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宋体" panose="02010600030101010101" pitchFamily="2" charset="-122"/>
                        </a:rPr>
                        <a:t>考虑</a:t>
                      </a:r>
                      <a:endParaRPr lang="zh-CN" altLang="en-US">
                        <a:latin typeface="Cambria Math" panose="02040503050406030204" charset="0"/>
                        <a:ea typeface="宋体" panose="02010600030101010101" pitchFamily="2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宋体" panose="02010600030101010101" pitchFamily="2" charset="-122"/>
                        </a:rPr>
                        <a:t>考虑</a:t>
                      </a:r>
                      <a:endParaRPr lang="zh-CN" altLang="en-US">
                        <a:latin typeface="Cambria Math" panose="02040503050406030204" charset="0"/>
                        <a:ea typeface="宋体" panose="02010600030101010101" pitchFamily="2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宋体" panose="02010600030101010101" pitchFamily="2" charset="-122"/>
                        </a:rPr>
                        <a:t>考虑</a:t>
                      </a:r>
                      <a:endParaRPr lang="zh-CN" altLang="en-US">
                        <a:latin typeface="Cambria Math" panose="02040503050406030204" charset="0"/>
                        <a:ea typeface="宋体" panose="02010600030101010101" pitchFamily="2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宋体" panose="02010600030101010101" pitchFamily="2" charset="-122"/>
                          <a:cs typeface="Cambria Math" panose="02040503050406030204" charset="0"/>
                        </a:rPr>
                        <a:t>由拆解决策不等式</a:t>
                      </a:r>
                      <a:r>
                        <a:rPr lang="zh-CN" altLang="en-US">
                          <a:latin typeface="Cambria Math" panose="02040503050406030204" charset="0"/>
                          <a:ea typeface="宋体" panose="02010600030101010101" pitchFamily="2" charset="-122"/>
                          <a:cs typeface="Cambria Math" panose="02040503050406030204" charset="0"/>
                        </a:rPr>
                        <a:t>确定</a:t>
                      </a:r>
                      <a:endParaRPr lang="zh-CN" altLang="en-US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</a:tr>
              <a:tr h="9753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宋体" panose="02010600030101010101" pitchFamily="2" charset="-122"/>
                        </a:rPr>
                        <a:t>第二轮</a:t>
                      </a:r>
                      <a:endParaRPr lang="zh-CN" altLang="en-US">
                        <a:latin typeface="Cambria Math" panose="02040503050406030204" charset="0"/>
                        <a:ea typeface="宋体" panose="02010600030101010101" pitchFamily="2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宋体" panose="02010600030101010101" pitchFamily="2" charset="-122"/>
                        </a:rPr>
                        <a:t>第一轮拆解</a:t>
                      </a:r>
                      <a:r>
                        <a:rPr lang="zh-CN" altLang="en-US">
                          <a:latin typeface="Cambria Math" panose="02040503050406030204" charset="0"/>
                          <a:ea typeface="宋体" panose="02010600030101010101" pitchFamily="2" charset="-122"/>
                        </a:rPr>
                        <a:t>且</a:t>
                      </a:r>
                      <a:endParaRPr lang="zh-CN" altLang="en-US">
                        <a:latin typeface="Cambria Math" panose="02040503050406030204" charset="0"/>
                        <a:ea typeface="宋体" panose="02010600030101010101" pitchFamily="2" charset="-122"/>
                      </a:endParaRPr>
                    </a:p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宋体" panose="02010600030101010101" pitchFamily="2" charset="-122"/>
                        </a:rPr>
                        <a:t>第一轮未检测</a:t>
                      </a:r>
                      <a:endParaRPr lang="zh-CN" altLang="en-US">
                        <a:latin typeface="Cambria Math" panose="02040503050406030204" charset="0"/>
                        <a:ea typeface="宋体" panose="02010600030101010101" pitchFamily="2" charset="-122"/>
                      </a:endParaRPr>
                    </a:p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宋体" panose="02010600030101010101" pitchFamily="2" charset="-122"/>
                        </a:rPr>
                        <a:t>则</a:t>
                      </a:r>
                      <a:r>
                        <a:rPr lang="zh-CN" altLang="en-US" b="0">
                          <a:latin typeface="Cambria Math" panose="02040503050406030204" charset="0"/>
                          <a:ea typeface="宋体" panose="02010600030101010101" pitchFamily="2" charset="-122"/>
                        </a:rPr>
                        <a:t>检测</a:t>
                      </a:r>
                      <a:endParaRPr lang="zh-CN" altLang="en-US" b="0">
                        <a:latin typeface="Cambria Math" panose="02040503050406030204" charset="0"/>
                        <a:ea typeface="宋体" panose="02010600030101010101" pitchFamily="2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>
                          <a:latin typeface="Cambria Math" panose="02040503050406030204" charset="0"/>
                          <a:ea typeface="宋体" panose="02010600030101010101" pitchFamily="2" charset="-122"/>
                          <a:sym typeface="+mn-ea"/>
                        </a:rPr>
                        <a:t>第一轮拆解且</a:t>
                      </a:r>
                      <a:endParaRPr lang="zh-CN" altLang="en-US" sz="1800">
                        <a:latin typeface="Cambria Math" panose="02040503050406030204" charset="0"/>
                        <a:ea typeface="宋体" panose="02010600030101010101" pitchFamily="2" charset="-122"/>
                      </a:endParaRPr>
                    </a:p>
                    <a:p>
                      <a:pPr algn="ctr">
                        <a:buNone/>
                      </a:pPr>
                      <a:r>
                        <a:rPr lang="zh-CN" altLang="en-US" sz="1800">
                          <a:latin typeface="Cambria Math" panose="02040503050406030204" charset="0"/>
                          <a:ea typeface="宋体" panose="02010600030101010101" pitchFamily="2" charset="-122"/>
                          <a:sym typeface="+mn-ea"/>
                        </a:rPr>
                        <a:t>第一轮未检测</a:t>
                      </a:r>
                      <a:endParaRPr lang="zh-CN" altLang="en-US" sz="1800">
                        <a:latin typeface="Cambria Math" panose="02040503050406030204" charset="0"/>
                        <a:ea typeface="宋体" panose="02010600030101010101" pitchFamily="2" charset="-122"/>
                      </a:endParaRPr>
                    </a:p>
                    <a:p>
                      <a:pPr algn="ctr">
                        <a:buNone/>
                      </a:pPr>
                      <a:r>
                        <a:rPr lang="zh-CN" altLang="en-US" sz="1800">
                          <a:latin typeface="Cambria Math" panose="02040503050406030204" charset="0"/>
                          <a:ea typeface="宋体" panose="02010600030101010101" pitchFamily="2" charset="-122"/>
                          <a:sym typeface="+mn-ea"/>
                        </a:rPr>
                        <a:t>则</a:t>
                      </a:r>
                      <a:r>
                        <a:rPr lang="zh-CN" altLang="en-US" sz="1800" b="0">
                          <a:latin typeface="Cambria Math" panose="02040503050406030204" charset="0"/>
                          <a:ea typeface="宋体" panose="02010600030101010101" pitchFamily="2" charset="-122"/>
                          <a:sym typeface="+mn-ea"/>
                        </a:rPr>
                        <a:t>检测</a:t>
                      </a:r>
                      <a:endParaRPr lang="zh-CN" altLang="en-US" sz="1800" b="0">
                        <a:latin typeface="Cambria Math" panose="02040503050406030204" charset="0"/>
                        <a:ea typeface="宋体" panose="02010600030101010101" pitchFamily="2" charset="-122"/>
                        <a:sym typeface="+mn-ea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>
                          <a:latin typeface="Cambria Math" panose="02040503050406030204" charset="0"/>
                          <a:ea typeface="宋体" panose="02010600030101010101" pitchFamily="2" charset="-122"/>
                        </a:rPr>
                        <a:t>第一轮选择拆解</a:t>
                      </a:r>
                      <a:endParaRPr lang="zh-CN" altLang="en-US" sz="1800">
                        <a:latin typeface="Cambria Math" panose="02040503050406030204" charset="0"/>
                        <a:ea typeface="宋体" panose="02010600030101010101" pitchFamily="2" charset="-122"/>
                      </a:endParaRPr>
                    </a:p>
                    <a:p>
                      <a:pPr algn="ctr">
                        <a:buNone/>
                      </a:pPr>
                      <a:r>
                        <a:rPr lang="zh-CN" altLang="en-US" sz="1800">
                          <a:latin typeface="Cambria Math" panose="02040503050406030204" charset="0"/>
                          <a:ea typeface="宋体" panose="02010600030101010101" pitchFamily="2" charset="-122"/>
                        </a:rPr>
                        <a:t>则考虑</a:t>
                      </a:r>
                      <a:endParaRPr lang="zh-CN" altLang="en-US" sz="1800">
                        <a:latin typeface="Cambria Math" panose="02040503050406030204" charset="0"/>
                        <a:ea typeface="宋体" panose="02010600030101010101" pitchFamily="2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宋体" panose="02010600030101010101" pitchFamily="2" charset="-122"/>
                        </a:rPr>
                        <a:t>不拆解</a:t>
                      </a:r>
                      <a:endParaRPr lang="zh-CN" altLang="en-US">
                        <a:latin typeface="Cambria Math" panose="02040503050406030204" charset="0"/>
                        <a:ea typeface="宋体" panose="02010600030101010101" pitchFamily="2" charset="-122"/>
                      </a:endParaRPr>
                    </a:p>
                  </a:txBody>
                  <a:tcPr anchor="ctr" anchorCtr="0"/>
                </a:tc>
              </a:tr>
            </a:tbl>
          </a:graphicData>
        </a:graphic>
      </p:graphicFrame>
      <p:graphicFrame>
        <p:nvGraphicFramePr>
          <p:cNvPr id="22" name="表格 21"/>
          <p:cNvGraphicFramePr/>
          <p:nvPr/>
        </p:nvGraphicFramePr>
        <p:xfrm>
          <a:off x="1790700" y="1680845"/>
          <a:ext cx="9575165" cy="12801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89355"/>
                <a:gridCol w="2096452"/>
                <a:gridCol w="2096452"/>
                <a:gridCol w="2096452"/>
                <a:gridCol w="2096452"/>
              </a:tblGrid>
              <a:tr h="640080">
                <a:tc rowSpan="2"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只需考虑</a:t>
                      </a:r>
                      <a:endParaRPr lang="zh-CN" altLang="en-US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  <a:p>
                      <a:pPr algn="ctr">
                        <a:buNone/>
                      </a:pPr>
                      <a:r>
                        <a:rPr lang="zh-CN" altLang="en-US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一轮</a:t>
                      </a:r>
                      <a:endParaRPr lang="zh-CN" altLang="en-US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零配件1是否检测</a:t>
                      </a:r>
                      <a:endParaRPr lang="zh-CN" altLang="en-US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零配件2是否检测</a:t>
                      </a:r>
                      <a:endParaRPr lang="zh-CN" altLang="en-US" sz="180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成品是否检测 </a:t>
                      </a:r>
                      <a:endParaRPr lang="zh-CN" altLang="en-US" sz="180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不合格品是否拆解</a:t>
                      </a:r>
                      <a:endParaRPr lang="zh-CN" altLang="en-US" sz="180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anchor="ctr" anchorCtr="0"/>
                </a:tc>
              </a:tr>
              <a:tr h="640080">
                <a:tc vMerge="1"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考虑</a:t>
                      </a:r>
                      <a:endParaRPr lang="zh-CN" altLang="en-US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考虑</a:t>
                      </a:r>
                      <a:endParaRPr lang="zh-CN" altLang="en-US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考虑</a:t>
                      </a:r>
                      <a:endParaRPr lang="zh-CN" altLang="en-US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考虑</a:t>
                      </a:r>
                      <a:endParaRPr lang="zh-CN" altLang="en-US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anchor="ctr" anchorCtr="0"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35885" y="116633"/>
            <a:ext cx="11620755" cy="6696612"/>
            <a:chOff x="235885" y="116633"/>
            <a:chExt cx="11620755" cy="6696612"/>
          </a:xfrm>
        </p:grpSpPr>
        <p:grpSp>
          <p:nvGrpSpPr>
            <p:cNvPr id="3" name="组合 2"/>
            <p:cNvGrpSpPr/>
            <p:nvPr/>
          </p:nvGrpSpPr>
          <p:grpSpPr>
            <a:xfrm>
              <a:off x="335361" y="116633"/>
              <a:ext cx="629872" cy="612768"/>
              <a:chOff x="3070727" y="196457"/>
              <a:chExt cx="692047" cy="673255"/>
            </a:xfrm>
          </p:grpSpPr>
          <p:sp>
            <p:nvSpPr>
              <p:cNvPr id="13" name="平行四边形 12"/>
              <p:cNvSpPr/>
              <p:nvPr/>
            </p:nvSpPr>
            <p:spPr>
              <a:xfrm>
                <a:off x="3070727" y="196457"/>
                <a:ext cx="629587" cy="612775"/>
              </a:xfrm>
              <a:prstGeom prst="parallelogram">
                <a:avLst/>
              </a:prstGeom>
              <a:solidFill>
                <a:srgbClr val="03617A"/>
              </a:solidFill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4" name="平行四边形 13"/>
              <p:cNvSpPr/>
              <p:nvPr/>
            </p:nvSpPr>
            <p:spPr>
              <a:xfrm>
                <a:off x="3133187" y="256937"/>
                <a:ext cx="629587" cy="612775"/>
              </a:xfrm>
              <a:prstGeom prst="parallelogram">
                <a:avLst/>
              </a:prstGeom>
              <a:noFill/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  <p:cxnSp>
          <p:nvCxnSpPr>
            <p:cNvPr id="4" name="直接连接符 3"/>
            <p:cNvCxnSpPr/>
            <p:nvPr/>
          </p:nvCxnSpPr>
          <p:spPr>
            <a:xfrm>
              <a:off x="367840" y="809674"/>
              <a:ext cx="11488800" cy="0"/>
            </a:xfrm>
            <a:prstGeom prst="line">
              <a:avLst/>
            </a:prstGeom>
            <a:noFill/>
            <a:ln w="9525" cap="flat" cmpd="sng" algn="ctr">
              <a:solidFill>
                <a:srgbClr val="03617A"/>
              </a:solidFill>
              <a:prstDash val="solid"/>
            </a:ln>
            <a:effectLst/>
          </p:spPr>
        </p:cxnSp>
        <p:sp>
          <p:nvSpPr>
            <p:cNvPr id="5" name="文本占位符 5"/>
            <p:cNvSpPr txBox="1"/>
            <p:nvPr/>
          </p:nvSpPr>
          <p:spPr>
            <a:xfrm>
              <a:off x="1127448" y="193957"/>
              <a:ext cx="7918898" cy="6127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charset="-122"/>
                  <a:ea typeface="微软雅黑" panose="020B050302020402020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问题</a:t>
              </a:r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2——</a:t>
              </a: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探究性</a:t>
              </a: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方案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3617A"/>
                </a:solidFill>
                <a:effectLst/>
                <a:uLnTx/>
                <a:uFillTx/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1" cstate="print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35885" y="6410629"/>
              <a:ext cx="2615973" cy="402616"/>
            </a:xfrm>
            <a:prstGeom prst="rect">
              <a:avLst/>
            </a:prstGeom>
          </p:spPr>
        </p:pic>
      </p:grpSp>
      <p:sp>
        <p:nvSpPr>
          <p:cNvPr id="36" name="圆角矩形 6"/>
          <p:cNvSpPr/>
          <p:nvPr>
            <p:custDataLst>
              <p:tags r:id="rId3"/>
            </p:custDataLst>
          </p:nvPr>
        </p:nvSpPr>
        <p:spPr>
          <a:xfrm>
            <a:off x="414020" y="1019175"/>
            <a:ext cx="3177540" cy="490220"/>
          </a:xfrm>
          <a:prstGeom prst="roundRect">
            <a:avLst>
              <a:gd name="adj" fmla="val 37046"/>
            </a:avLst>
          </a:prstGeom>
          <a:gradFill>
            <a:gsLst>
              <a:gs pos="53000">
                <a:srgbClr val="03617A"/>
              </a:gs>
              <a:gs pos="95000">
                <a:srgbClr val="03617A">
                  <a:alpha val="0"/>
                </a:srgbClr>
              </a:gs>
              <a:gs pos="0">
                <a:srgbClr val="03617A"/>
              </a:gs>
            </a:gsLst>
            <a:lin ang="20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kern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3" t="13201" r="1106" b="17748"/>
          <a:stretch>
            <a:fillRect/>
          </a:stretch>
        </p:blipFill>
        <p:spPr>
          <a:xfrm>
            <a:off x="8625821" y="71345"/>
            <a:ext cx="3250672" cy="648297"/>
          </a:xfrm>
          <a:prstGeom prst="rect">
            <a:avLst/>
          </a:prstGeom>
        </p:spPr>
      </p:pic>
      <p:sp>
        <p:nvSpPr>
          <p:cNvPr id="12" name="文本占位符 5"/>
          <p:cNvSpPr txBox="1"/>
          <p:nvPr>
            <p:custDataLst>
              <p:tags r:id="rId5"/>
            </p:custDataLst>
          </p:nvPr>
        </p:nvSpPr>
        <p:spPr>
          <a:xfrm>
            <a:off x="622300" y="1052830"/>
            <a:ext cx="2096770" cy="4616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1" kern="1200">
                <a:solidFill>
                  <a:srgbClr val="024282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2400" dirty="0">
                <a:solidFill>
                  <a:schemeClr val="bg1"/>
                </a:solidFill>
              </a:rPr>
              <a:t>探究性方案</a:t>
            </a:r>
            <a:r>
              <a:rPr lang="zh-CN" altLang="en-US" sz="2400" dirty="0">
                <a:solidFill>
                  <a:schemeClr val="bg1"/>
                </a:solidFill>
              </a:rPr>
              <a:t>一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graphicFrame>
        <p:nvGraphicFramePr>
          <p:cNvPr id="10" name="对象 9"/>
          <p:cNvGraphicFramePr/>
          <p:nvPr/>
        </p:nvGraphicFramePr>
        <p:xfrm>
          <a:off x="4752975" y="1937068"/>
          <a:ext cx="5325110" cy="37064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" name="" r:id="rId6" imgW="5259070" imgH="3184525" progId="Equation.DSMT4">
                  <p:embed/>
                </p:oleObj>
              </mc:Choice>
              <mc:Fallback>
                <p:oleObj name="" r:id="rId6" imgW="5259070" imgH="3184525" progId="Equation.DSMT4">
                  <p:embed/>
                  <p:pic>
                    <p:nvPicPr>
                      <p:cNvPr id="0" name="图片 14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752975" y="1937068"/>
                        <a:ext cx="5325110" cy="37064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文本框 5"/>
          <p:cNvSpPr txBox="1"/>
          <p:nvPr/>
        </p:nvSpPr>
        <p:spPr>
          <a:xfrm>
            <a:off x="1524000" y="1935798"/>
            <a:ext cx="3228975" cy="37090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40000"/>
              </a:lnSpc>
            </a:pPr>
            <a:r>
              <a:rPr lang="zh-CN" altLang="en-US" sz="2400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零配件</a:t>
            </a:r>
            <a:r>
              <a:rPr lang="en-US" altLang="zh-CN" sz="2400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1</a:t>
            </a:r>
            <a:r>
              <a:rPr lang="zh-CN" altLang="en-US" sz="2400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的</a:t>
            </a:r>
            <a:r>
              <a:rPr lang="zh-CN" altLang="en-US" sz="2400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合格率</a:t>
            </a:r>
            <a:endParaRPr lang="zh-CN" altLang="en-US" sz="2400"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  <a:sym typeface="+mn-ea"/>
            </a:endParaRPr>
          </a:p>
          <a:p>
            <a:pPr>
              <a:lnSpc>
                <a:spcPct val="140000"/>
              </a:lnSpc>
            </a:pPr>
            <a:r>
              <a:rPr lang="zh-CN" altLang="en-US" sz="2400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零配件</a:t>
            </a:r>
            <a:r>
              <a:rPr lang="en-US" altLang="zh-CN" sz="2400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2</a:t>
            </a:r>
            <a:r>
              <a:rPr lang="zh-CN" altLang="en-US" sz="2400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的</a:t>
            </a:r>
            <a:r>
              <a:rPr lang="zh-CN" altLang="en-US" sz="2400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合格率</a:t>
            </a:r>
            <a:endParaRPr lang="zh-CN" altLang="en-US" sz="2400"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  <a:sym typeface="+mn-ea"/>
            </a:endParaRPr>
          </a:p>
          <a:p>
            <a:pPr>
              <a:lnSpc>
                <a:spcPct val="140000"/>
              </a:lnSpc>
            </a:pPr>
            <a:r>
              <a:rPr lang="zh-CN" altLang="en-US" sz="2400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成品实际</a:t>
            </a:r>
            <a:r>
              <a:rPr lang="zh-CN" altLang="en-US" sz="2400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的次品率</a:t>
            </a:r>
            <a:endParaRPr lang="zh-CN" altLang="en-US" sz="2400"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  <a:sym typeface="+mn-ea"/>
            </a:endParaRPr>
          </a:p>
          <a:p>
            <a:pPr>
              <a:lnSpc>
                <a:spcPct val="140000"/>
              </a:lnSpc>
            </a:pPr>
            <a:r>
              <a:rPr lang="zh-CN" altLang="en-US" sz="2400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成品实际的</a:t>
            </a:r>
            <a:r>
              <a:rPr lang="zh-CN" altLang="en-US" sz="2400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合格率</a:t>
            </a:r>
            <a:endParaRPr lang="zh-CN" altLang="en-US" sz="2400"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  <a:sym typeface="+mn-ea"/>
            </a:endParaRPr>
          </a:p>
          <a:p>
            <a:pPr>
              <a:lnSpc>
                <a:spcPct val="140000"/>
              </a:lnSpc>
            </a:pPr>
            <a:r>
              <a:rPr lang="zh-CN" altLang="en-US" sz="2400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总检测成本</a:t>
            </a:r>
            <a:endParaRPr lang="zh-CN" altLang="en-US" sz="2400"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  <a:sym typeface="+mn-ea"/>
            </a:endParaRPr>
          </a:p>
          <a:p>
            <a:pPr>
              <a:lnSpc>
                <a:spcPct val="140000"/>
              </a:lnSpc>
            </a:pPr>
            <a:r>
              <a:rPr lang="zh-CN" altLang="en-US" sz="2400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预期收益</a:t>
            </a:r>
            <a:endParaRPr lang="zh-CN" altLang="en-US" sz="2400"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  <a:sym typeface="+mn-ea"/>
            </a:endParaRPr>
          </a:p>
          <a:p>
            <a:pPr>
              <a:lnSpc>
                <a:spcPct val="140000"/>
              </a:lnSpc>
            </a:pPr>
            <a:r>
              <a:rPr lang="zh-CN" altLang="en-US" sz="2400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预期收益</a:t>
            </a:r>
            <a:r>
              <a:rPr lang="zh-CN" altLang="en-US" sz="2400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差值</a:t>
            </a:r>
            <a:endParaRPr lang="zh-CN" altLang="en-US" sz="2400"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22220" y="1892935"/>
            <a:ext cx="7625715" cy="3901440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235885" y="116633"/>
            <a:ext cx="11620755" cy="6696612"/>
            <a:chOff x="235885" y="116633"/>
            <a:chExt cx="11620755" cy="6696612"/>
          </a:xfrm>
        </p:grpSpPr>
        <p:grpSp>
          <p:nvGrpSpPr>
            <p:cNvPr id="3" name="组合 2"/>
            <p:cNvGrpSpPr/>
            <p:nvPr/>
          </p:nvGrpSpPr>
          <p:grpSpPr>
            <a:xfrm>
              <a:off x="335361" y="116633"/>
              <a:ext cx="629872" cy="612768"/>
              <a:chOff x="3070727" y="196457"/>
              <a:chExt cx="692047" cy="673255"/>
            </a:xfrm>
          </p:grpSpPr>
          <p:sp>
            <p:nvSpPr>
              <p:cNvPr id="13" name="平行四边形 12"/>
              <p:cNvSpPr/>
              <p:nvPr/>
            </p:nvSpPr>
            <p:spPr>
              <a:xfrm>
                <a:off x="3070727" y="196457"/>
                <a:ext cx="629587" cy="612775"/>
              </a:xfrm>
              <a:prstGeom prst="parallelogram">
                <a:avLst/>
              </a:prstGeom>
              <a:solidFill>
                <a:srgbClr val="03617A"/>
              </a:solidFill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4" name="平行四边形 13"/>
              <p:cNvSpPr/>
              <p:nvPr/>
            </p:nvSpPr>
            <p:spPr>
              <a:xfrm>
                <a:off x="3133187" y="256937"/>
                <a:ext cx="629587" cy="612775"/>
              </a:xfrm>
              <a:prstGeom prst="parallelogram">
                <a:avLst/>
              </a:prstGeom>
              <a:noFill/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  <p:cxnSp>
          <p:nvCxnSpPr>
            <p:cNvPr id="4" name="直接连接符 3"/>
            <p:cNvCxnSpPr/>
            <p:nvPr/>
          </p:nvCxnSpPr>
          <p:spPr>
            <a:xfrm>
              <a:off x="367840" y="809674"/>
              <a:ext cx="11488800" cy="0"/>
            </a:xfrm>
            <a:prstGeom prst="line">
              <a:avLst/>
            </a:prstGeom>
            <a:noFill/>
            <a:ln w="9525" cap="flat" cmpd="sng" algn="ctr">
              <a:solidFill>
                <a:srgbClr val="03617A"/>
              </a:solidFill>
              <a:prstDash val="solid"/>
            </a:ln>
            <a:effectLst/>
          </p:spPr>
        </p:cxnSp>
        <p:sp>
          <p:nvSpPr>
            <p:cNvPr id="5" name="文本占位符 5"/>
            <p:cNvSpPr txBox="1"/>
            <p:nvPr/>
          </p:nvSpPr>
          <p:spPr>
            <a:xfrm>
              <a:off x="1127448" y="193957"/>
              <a:ext cx="7918898" cy="6127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charset="-122"/>
                  <a:ea typeface="微软雅黑" panose="020B050302020402020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问题</a:t>
              </a:r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2——</a:t>
              </a: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探究性</a:t>
              </a: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方案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3617A"/>
                </a:solidFill>
                <a:effectLst/>
                <a:uLnTx/>
                <a:uFillTx/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35885" y="6410629"/>
              <a:ext cx="2615973" cy="402616"/>
            </a:xfrm>
            <a:prstGeom prst="rect">
              <a:avLst/>
            </a:prstGeom>
          </p:spPr>
        </p:pic>
      </p:grpSp>
      <p:sp>
        <p:nvSpPr>
          <p:cNvPr id="36" name="圆角矩形 6"/>
          <p:cNvSpPr/>
          <p:nvPr>
            <p:custDataLst>
              <p:tags r:id="rId4"/>
            </p:custDataLst>
          </p:nvPr>
        </p:nvSpPr>
        <p:spPr>
          <a:xfrm>
            <a:off x="414020" y="1019175"/>
            <a:ext cx="3177540" cy="490220"/>
          </a:xfrm>
          <a:prstGeom prst="roundRect">
            <a:avLst>
              <a:gd name="adj" fmla="val 37046"/>
            </a:avLst>
          </a:prstGeom>
          <a:gradFill>
            <a:gsLst>
              <a:gs pos="53000">
                <a:srgbClr val="03617A"/>
              </a:gs>
              <a:gs pos="95000">
                <a:srgbClr val="03617A">
                  <a:alpha val="0"/>
                </a:srgbClr>
              </a:gs>
              <a:gs pos="0">
                <a:srgbClr val="03617A"/>
              </a:gs>
            </a:gsLst>
            <a:lin ang="20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kern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3" t="13201" r="1106" b="17748"/>
          <a:stretch>
            <a:fillRect/>
          </a:stretch>
        </p:blipFill>
        <p:spPr>
          <a:xfrm>
            <a:off x="8625821" y="71345"/>
            <a:ext cx="3250672" cy="648297"/>
          </a:xfrm>
          <a:prstGeom prst="rect">
            <a:avLst/>
          </a:prstGeom>
        </p:spPr>
      </p:pic>
      <p:sp>
        <p:nvSpPr>
          <p:cNvPr id="12" name="文本占位符 5"/>
          <p:cNvSpPr txBox="1"/>
          <p:nvPr>
            <p:custDataLst>
              <p:tags r:id="rId6"/>
            </p:custDataLst>
          </p:nvPr>
        </p:nvSpPr>
        <p:spPr>
          <a:xfrm>
            <a:off x="622300" y="1052830"/>
            <a:ext cx="2096770" cy="4616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1" kern="1200">
                <a:solidFill>
                  <a:srgbClr val="024282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2400" dirty="0">
                <a:solidFill>
                  <a:schemeClr val="bg1"/>
                </a:solidFill>
              </a:rPr>
              <a:t>探究性方案</a:t>
            </a:r>
            <a:r>
              <a:rPr lang="zh-CN" altLang="en-US" sz="2400" dirty="0">
                <a:solidFill>
                  <a:schemeClr val="bg1"/>
                </a:solidFill>
              </a:rPr>
              <a:t>一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/>
          <p:cNvSpPr txBox="1"/>
          <p:nvPr/>
        </p:nvSpPr>
        <p:spPr>
          <a:xfrm>
            <a:off x="1524000" y="1935798"/>
            <a:ext cx="3228975" cy="21583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40000"/>
              </a:lnSpc>
            </a:pPr>
            <a:r>
              <a:rPr sz="2400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成品</a:t>
            </a:r>
            <a:r>
              <a:rPr lang="zh-CN" sz="2400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实际的</a:t>
            </a:r>
            <a:r>
              <a:rPr sz="2400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合格率</a:t>
            </a:r>
            <a:endParaRPr sz="2400"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  <a:sym typeface="+mn-ea"/>
            </a:endParaRPr>
          </a:p>
          <a:p>
            <a:pPr>
              <a:lnSpc>
                <a:spcPct val="140000"/>
              </a:lnSpc>
            </a:pPr>
            <a:r>
              <a:rPr lang="zh-CN" altLang="en-US" sz="2400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总检测成本</a:t>
            </a:r>
            <a:endParaRPr lang="zh-CN" altLang="en-US" sz="2400"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  <a:sym typeface="+mn-ea"/>
            </a:endParaRPr>
          </a:p>
          <a:p>
            <a:pPr>
              <a:lnSpc>
                <a:spcPct val="140000"/>
              </a:lnSpc>
            </a:pPr>
            <a:r>
              <a:rPr lang="zh-CN" altLang="en-US" sz="2400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预期收益差值</a:t>
            </a:r>
            <a:endParaRPr lang="zh-CN" altLang="en-US" sz="2400"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  <a:sym typeface="+mn-ea"/>
            </a:endParaRPr>
          </a:p>
          <a:p>
            <a:pPr>
              <a:lnSpc>
                <a:spcPct val="140000"/>
              </a:lnSpc>
            </a:pPr>
            <a:endParaRPr lang="zh-CN" altLang="en-US" sz="2400"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  <a:sym typeface="+mn-ea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235885" y="116633"/>
            <a:ext cx="11620755" cy="6696612"/>
            <a:chOff x="235885" y="116633"/>
            <a:chExt cx="11620755" cy="6696612"/>
          </a:xfrm>
        </p:grpSpPr>
        <p:grpSp>
          <p:nvGrpSpPr>
            <p:cNvPr id="3" name="组合 2"/>
            <p:cNvGrpSpPr/>
            <p:nvPr/>
          </p:nvGrpSpPr>
          <p:grpSpPr>
            <a:xfrm>
              <a:off x="335361" y="116633"/>
              <a:ext cx="629872" cy="612768"/>
              <a:chOff x="3070727" y="196457"/>
              <a:chExt cx="692047" cy="673255"/>
            </a:xfrm>
          </p:grpSpPr>
          <p:sp>
            <p:nvSpPr>
              <p:cNvPr id="13" name="平行四边形 12"/>
              <p:cNvSpPr/>
              <p:nvPr/>
            </p:nvSpPr>
            <p:spPr>
              <a:xfrm>
                <a:off x="3070727" y="196457"/>
                <a:ext cx="629587" cy="612775"/>
              </a:xfrm>
              <a:prstGeom prst="parallelogram">
                <a:avLst/>
              </a:prstGeom>
              <a:solidFill>
                <a:srgbClr val="03617A"/>
              </a:solidFill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4" name="平行四边形 13"/>
              <p:cNvSpPr/>
              <p:nvPr/>
            </p:nvSpPr>
            <p:spPr>
              <a:xfrm>
                <a:off x="3133187" y="256937"/>
                <a:ext cx="629587" cy="612775"/>
              </a:xfrm>
              <a:prstGeom prst="parallelogram">
                <a:avLst/>
              </a:prstGeom>
              <a:noFill/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  <p:cxnSp>
          <p:nvCxnSpPr>
            <p:cNvPr id="4" name="直接连接符 3"/>
            <p:cNvCxnSpPr/>
            <p:nvPr/>
          </p:nvCxnSpPr>
          <p:spPr>
            <a:xfrm>
              <a:off x="367840" y="809674"/>
              <a:ext cx="11488800" cy="0"/>
            </a:xfrm>
            <a:prstGeom prst="line">
              <a:avLst/>
            </a:prstGeom>
            <a:noFill/>
            <a:ln w="9525" cap="flat" cmpd="sng" algn="ctr">
              <a:solidFill>
                <a:srgbClr val="03617A"/>
              </a:solidFill>
              <a:prstDash val="solid"/>
            </a:ln>
            <a:effectLst/>
          </p:spPr>
        </p:cxnSp>
        <p:sp>
          <p:nvSpPr>
            <p:cNvPr id="5" name="文本占位符 5"/>
            <p:cNvSpPr txBox="1"/>
            <p:nvPr/>
          </p:nvSpPr>
          <p:spPr>
            <a:xfrm>
              <a:off x="1127448" y="193957"/>
              <a:ext cx="7918898" cy="6127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charset="-122"/>
                  <a:ea typeface="微软雅黑" panose="020B050302020402020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问题</a:t>
              </a:r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2——</a:t>
              </a: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探究性</a:t>
              </a: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方案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3617A"/>
                </a:solidFill>
                <a:effectLst/>
                <a:uLnTx/>
                <a:uFillTx/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1" cstate="print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35885" y="6410629"/>
              <a:ext cx="2615973" cy="402616"/>
            </a:xfrm>
            <a:prstGeom prst="rect">
              <a:avLst/>
            </a:prstGeom>
          </p:spPr>
        </p:pic>
      </p:grpSp>
      <p:sp>
        <p:nvSpPr>
          <p:cNvPr id="36" name="圆角矩形 6"/>
          <p:cNvSpPr/>
          <p:nvPr>
            <p:custDataLst>
              <p:tags r:id="rId3"/>
            </p:custDataLst>
          </p:nvPr>
        </p:nvSpPr>
        <p:spPr>
          <a:xfrm>
            <a:off x="414020" y="1019175"/>
            <a:ext cx="3177540" cy="490220"/>
          </a:xfrm>
          <a:prstGeom prst="roundRect">
            <a:avLst>
              <a:gd name="adj" fmla="val 37046"/>
            </a:avLst>
          </a:prstGeom>
          <a:gradFill>
            <a:gsLst>
              <a:gs pos="53000">
                <a:srgbClr val="03617A"/>
              </a:gs>
              <a:gs pos="95000">
                <a:srgbClr val="03617A">
                  <a:alpha val="0"/>
                </a:srgbClr>
              </a:gs>
              <a:gs pos="0">
                <a:srgbClr val="03617A"/>
              </a:gs>
            </a:gsLst>
            <a:lin ang="20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kern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3" t="13201" r="1106" b="17748"/>
          <a:stretch>
            <a:fillRect/>
          </a:stretch>
        </p:blipFill>
        <p:spPr>
          <a:xfrm>
            <a:off x="8625821" y="71345"/>
            <a:ext cx="3250672" cy="648297"/>
          </a:xfrm>
          <a:prstGeom prst="rect">
            <a:avLst/>
          </a:prstGeom>
        </p:spPr>
      </p:pic>
      <p:sp>
        <p:nvSpPr>
          <p:cNvPr id="12" name="文本占位符 5"/>
          <p:cNvSpPr txBox="1"/>
          <p:nvPr>
            <p:custDataLst>
              <p:tags r:id="rId5"/>
            </p:custDataLst>
          </p:nvPr>
        </p:nvSpPr>
        <p:spPr>
          <a:xfrm>
            <a:off x="622300" y="1052830"/>
            <a:ext cx="2096770" cy="4616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1" kern="1200">
                <a:solidFill>
                  <a:srgbClr val="024282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2400" dirty="0">
                <a:solidFill>
                  <a:schemeClr val="bg1"/>
                </a:solidFill>
              </a:rPr>
              <a:t>探究性方案</a:t>
            </a:r>
            <a:r>
              <a:rPr lang="zh-CN" altLang="en-US" sz="2400" dirty="0">
                <a:solidFill>
                  <a:schemeClr val="bg1"/>
                </a:solidFill>
              </a:rPr>
              <a:t>二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/>
        </p:nvGraphicFramePr>
        <p:xfrm>
          <a:off x="4495971" y="2021678"/>
          <a:ext cx="6563167" cy="158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" name="" r:id="rId6" imgW="6328410" imgH="1583690" progId="Equation.DSMT4">
                  <p:embed/>
                </p:oleObj>
              </mc:Choice>
              <mc:Fallback>
                <p:oleObj name="" r:id="rId6" imgW="6328410" imgH="1583690" progId="Equation.DSMT4">
                  <p:embed/>
                  <p:pic>
                    <p:nvPicPr>
                      <p:cNvPr id="0" name="图片 7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495971" y="2021678"/>
                        <a:ext cx="6563167" cy="158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2870" y="1509395"/>
            <a:ext cx="11844000" cy="3667623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235885" y="116633"/>
            <a:ext cx="11620755" cy="6696612"/>
            <a:chOff x="235885" y="116633"/>
            <a:chExt cx="11620755" cy="6696612"/>
          </a:xfrm>
        </p:grpSpPr>
        <p:grpSp>
          <p:nvGrpSpPr>
            <p:cNvPr id="3" name="组合 2"/>
            <p:cNvGrpSpPr/>
            <p:nvPr/>
          </p:nvGrpSpPr>
          <p:grpSpPr>
            <a:xfrm>
              <a:off x="335361" y="116633"/>
              <a:ext cx="629872" cy="612768"/>
              <a:chOff x="3070727" y="196457"/>
              <a:chExt cx="692047" cy="673255"/>
            </a:xfrm>
          </p:grpSpPr>
          <p:sp>
            <p:nvSpPr>
              <p:cNvPr id="13" name="平行四边形 12"/>
              <p:cNvSpPr/>
              <p:nvPr/>
            </p:nvSpPr>
            <p:spPr>
              <a:xfrm>
                <a:off x="3070727" y="196457"/>
                <a:ext cx="629587" cy="612775"/>
              </a:xfrm>
              <a:prstGeom prst="parallelogram">
                <a:avLst/>
              </a:prstGeom>
              <a:solidFill>
                <a:srgbClr val="03617A"/>
              </a:solidFill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4" name="平行四边形 13"/>
              <p:cNvSpPr/>
              <p:nvPr/>
            </p:nvSpPr>
            <p:spPr>
              <a:xfrm>
                <a:off x="3133187" y="256937"/>
                <a:ext cx="629587" cy="612775"/>
              </a:xfrm>
              <a:prstGeom prst="parallelogram">
                <a:avLst/>
              </a:prstGeom>
              <a:noFill/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  <p:cxnSp>
          <p:nvCxnSpPr>
            <p:cNvPr id="4" name="直接连接符 3"/>
            <p:cNvCxnSpPr/>
            <p:nvPr/>
          </p:nvCxnSpPr>
          <p:spPr>
            <a:xfrm>
              <a:off x="367840" y="809674"/>
              <a:ext cx="11488800" cy="0"/>
            </a:xfrm>
            <a:prstGeom prst="line">
              <a:avLst/>
            </a:prstGeom>
            <a:noFill/>
            <a:ln w="9525" cap="flat" cmpd="sng" algn="ctr">
              <a:solidFill>
                <a:srgbClr val="03617A"/>
              </a:solidFill>
              <a:prstDash val="solid"/>
            </a:ln>
            <a:effectLst/>
          </p:spPr>
        </p:cxnSp>
        <p:sp>
          <p:nvSpPr>
            <p:cNvPr id="5" name="文本占位符 5"/>
            <p:cNvSpPr txBox="1"/>
            <p:nvPr/>
          </p:nvSpPr>
          <p:spPr>
            <a:xfrm>
              <a:off x="1127448" y="193957"/>
              <a:ext cx="7918898" cy="6127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charset="-122"/>
                  <a:ea typeface="微软雅黑" panose="020B050302020402020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问题</a:t>
              </a:r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2——</a:t>
              </a: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探究性</a:t>
              </a: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方案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3617A"/>
                </a:solidFill>
                <a:effectLst/>
                <a:uLnTx/>
                <a:uFillTx/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35885" y="6410629"/>
              <a:ext cx="2615973" cy="402616"/>
            </a:xfrm>
            <a:prstGeom prst="rect">
              <a:avLst/>
            </a:prstGeom>
          </p:spPr>
        </p:pic>
      </p:grpSp>
      <p:sp>
        <p:nvSpPr>
          <p:cNvPr id="36" name="圆角矩形 6"/>
          <p:cNvSpPr/>
          <p:nvPr>
            <p:custDataLst>
              <p:tags r:id="rId4"/>
            </p:custDataLst>
          </p:nvPr>
        </p:nvSpPr>
        <p:spPr>
          <a:xfrm>
            <a:off x="414020" y="1019175"/>
            <a:ext cx="3177540" cy="490220"/>
          </a:xfrm>
          <a:prstGeom prst="roundRect">
            <a:avLst>
              <a:gd name="adj" fmla="val 37046"/>
            </a:avLst>
          </a:prstGeom>
          <a:gradFill>
            <a:gsLst>
              <a:gs pos="53000">
                <a:srgbClr val="03617A"/>
              </a:gs>
              <a:gs pos="95000">
                <a:srgbClr val="03617A">
                  <a:alpha val="0"/>
                </a:srgbClr>
              </a:gs>
              <a:gs pos="0">
                <a:srgbClr val="03617A"/>
              </a:gs>
            </a:gsLst>
            <a:lin ang="20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kern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3" t="13201" r="1106" b="17748"/>
          <a:stretch>
            <a:fillRect/>
          </a:stretch>
        </p:blipFill>
        <p:spPr>
          <a:xfrm>
            <a:off x="8625821" y="71345"/>
            <a:ext cx="3250672" cy="648297"/>
          </a:xfrm>
          <a:prstGeom prst="rect">
            <a:avLst/>
          </a:prstGeom>
        </p:spPr>
      </p:pic>
      <p:sp>
        <p:nvSpPr>
          <p:cNvPr id="12" name="文本占位符 5"/>
          <p:cNvSpPr txBox="1"/>
          <p:nvPr>
            <p:custDataLst>
              <p:tags r:id="rId6"/>
            </p:custDataLst>
          </p:nvPr>
        </p:nvSpPr>
        <p:spPr>
          <a:xfrm>
            <a:off x="622300" y="1052830"/>
            <a:ext cx="2096770" cy="4616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1" kern="1200">
                <a:solidFill>
                  <a:srgbClr val="024282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2400" dirty="0">
                <a:solidFill>
                  <a:schemeClr val="bg1"/>
                </a:solidFill>
              </a:rPr>
              <a:t>探究性方案</a:t>
            </a:r>
            <a:r>
              <a:rPr lang="zh-CN" altLang="en-US" sz="2400" dirty="0">
                <a:solidFill>
                  <a:schemeClr val="bg1"/>
                </a:solidFill>
              </a:rPr>
              <a:t>二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35885" y="116633"/>
            <a:ext cx="11620755" cy="6696612"/>
            <a:chOff x="235885" y="116633"/>
            <a:chExt cx="11620755" cy="6696612"/>
          </a:xfrm>
        </p:grpSpPr>
        <p:grpSp>
          <p:nvGrpSpPr>
            <p:cNvPr id="3" name="组合 2"/>
            <p:cNvGrpSpPr/>
            <p:nvPr/>
          </p:nvGrpSpPr>
          <p:grpSpPr>
            <a:xfrm>
              <a:off x="335361" y="116633"/>
              <a:ext cx="629872" cy="612768"/>
              <a:chOff x="3070727" y="196457"/>
              <a:chExt cx="692047" cy="673255"/>
            </a:xfrm>
          </p:grpSpPr>
          <p:sp>
            <p:nvSpPr>
              <p:cNvPr id="13" name="平行四边形 12"/>
              <p:cNvSpPr/>
              <p:nvPr/>
            </p:nvSpPr>
            <p:spPr>
              <a:xfrm>
                <a:off x="3070727" y="196457"/>
                <a:ext cx="629587" cy="612775"/>
              </a:xfrm>
              <a:prstGeom prst="parallelogram">
                <a:avLst/>
              </a:prstGeom>
              <a:solidFill>
                <a:srgbClr val="03617A"/>
              </a:solidFill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4" name="平行四边形 13"/>
              <p:cNvSpPr/>
              <p:nvPr/>
            </p:nvSpPr>
            <p:spPr>
              <a:xfrm>
                <a:off x="3133187" y="256937"/>
                <a:ext cx="629587" cy="612775"/>
              </a:xfrm>
              <a:prstGeom prst="parallelogram">
                <a:avLst/>
              </a:prstGeom>
              <a:noFill/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  <p:cxnSp>
          <p:nvCxnSpPr>
            <p:cNvPr id="4" name="直接连接符 3"/>
            <p:cNvCxnSpPr/>
            <p:nvPr/>
          </p:nvCxnSpPr>
          <p:spPr>
            <a:xfrm>
              <a:off x="367840" y="809674"/>
              <a:ext cx="11488800" cy="0"/>
            </a:xfrm>
            <a:prstGeom prst="line">
              <a:avLst/>
            </a:prstGeom>
            <a:noFill/>
            <a:ln w="9525" cap="flat" cmpd="sng" algn="ctr">
              <a:solidFill>
                <a:srgbClr val="03617A"/>
              </a:solidFill>
              <a:prstDash val="solid"/>
            </a:ln>
            <a:effectLst/>
          </p:spPr>
        </p:cxnSp>
        <p:sp>
          <p:nvSpPr>
            <p:cNvPr id="5" name="文本占位符 5"/>
            <p:cNvSpPr txBox="1"/>
            <p:nvPr/>
          </p:nvSpPr>
          <p:spPr>
            <a:xfrm>
              <a:off x="1127448" y="193957"/>
              <a:ext cx="7918898" cy="6127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charset="-122"/>
                  <a:ea typeface="微软雅黑" panose="020B050302020402020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zh-CN" altLang="en-US" dirty="0">
                  <a:solidFill>
                    <a:srgbClr val="03617A"/>
                  </a:solidFill>
                </a:rPr>
                <a:t>问题</a:t>
              </a:r>
              <a:r>
                <a:rPr lang="en-US" altLang="zh-CN" dirty="0">
                  <a:solidFill>
                    <a:srgbClr val="03617A"/>
                  </a:solidFill>
                </a:rPr>
                <a:t>2</a:t>
              </a:r>
              <a:r>
                <a:rPr lang="en-US" altLang="zh-CN" dirty="0">
                  <a:solidFill>
                    <a:srgbClr val="03617A"/>
                  </a:solidFill>
                </a:rPr>
                <a:t>——</a:t>
              </a:r>
              <a:r>
                <a:rPr lang="zh-CN" altLang="en-US" dirty="0">
                  <a:solidFill>
                    <a:srgbClr val="03617A"/>
                  </a:solidFill>
                </a:rPr>
                <a:t>模型</a:t>
              </a:r>
              <a:r>
                <a:rPr lang="zh-CN" altLang="en-US" dirty="0">
                  <a:solidFill>
                    <a:srgbClr val="03617A"/>
                  </a:solidFill>
                </a:rPr>
                <a:t>建立</a:t>
              </a:r>
              <a:endParaRPr lang="zh-CN" altLang="en-US" dirty="0">
                <a:solidFill>
                  <a:srgbClr val="03617A"/>
                </a:solidFill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1" cstate="print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35885" y="6410629"/>
              <a:ext cx="2615973" cy="402616"/>
            </a:xfrm>
            <a:prstGeom prst="rect">
              <a:avLst/>
            </a:prstGeom>
          </p:spPr>
        </p:pic>
      </p:grp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3" t="13201" r="1106" b="17748"/>
          <a:stretch>
            <a:fillRect/>
          </a:stretch>
        </p:blipFill>
        <p:spPr>
          <a:xfrm>
            <a:off x="8625821" y="71345"/>
            <a:ext cx="3250672" cy="648297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965200" y="1447800"/>
            <a:ext cx="10427970" cy="4323715"/>
          </a:xfrm>
          <a:prstGeom prst="rect">
            <a:avLst/>
          </a:prstGeom>
        </p:spPr>
        <p:txBody>
          <a:bodyPr>
            <a:noAutofit/>
          </a:bodyPr>
          <a:p>
            <a:pPr indent="457200"/>
            <a:r>
              <a:rPr lang="en-US" altLang="zh-CN" sz="2400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</a:rPr>
              <a:t>  </a:t>
            </a:r>
            <a:r>
              <a:rPr lang="zh-CN" altLang="en-US" sz="2400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</a:rPr>
              <a:t>问题需要我们给出生产过程的最优决策；而零配件购买与检测成本</a:t>
            </a:r>
            <a:r>
              <a:rPr lang="zh-CN" altLang="en-US" sz="2400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</a:rPr>
              <a:t>已经确定，且生产过程几乎无耦合，可拆分为多个生产节点，且每个生产节点的迁移代价不依赖与其它节点。</a:t>
            </a:r>
            <a:endParaRPr lang="zh-CN" altLang="en-US" sz="2400">
              <a:solidFill>
                <a:srgbClr val="000000"/>
              </a:solidFill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</a:endParaRPr>
          </a:p>
          <a:p>
            <a:pPr indent="457200" fontAlgn="auto">
              <a:spcBef>
                <a:spcPts val="1200"/>
              </a:spcBef>
              <a:spcAft>
                <a:spcPts val="1200"/>
              </a:spcAft>
            </a:pPr>
            <a:r>
              <a:rPr lang="zh-CN" altLang="en-US" sz="2400" b="1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</a:rPr>
              <a:t>我们考虑使用马尔可夫模型：</a:t>
            </a:r>
            <a:endParaRPr lang="zh-CN" altLang="en-US" sz="2400" b="1">
              <a:solidFill>
                <a:srgbClr val="000000"/>
              </a:solidFill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</a:endParaRPr>
          </a:p>
          <a:p>
            <a:pPr indent="457200"/>
            <a:r>
              <a:rPr lang="en-US" altLang="zh-CN" sz="2400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</a:rPr>
              <a:t>1. </a:t>
            </a:r>
            <a:r>
              <a:rPr lang="zh-CN" altLang="en-US" sz="2400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</a:rPr>
              <a:t>基于对模型的简化，根据生产过程中零配件的购买、检测过程，对于不同生产决策，定义多个状态节点</a:t>
            </a:r>
            <a:r>
              <a:rPr lang="en-US" altLang="zh-CN" sz="2400" i="1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S</a:t>
            </a:r>
            <a:r>
              <a:rPr lang="en-US" altLang="zh-CN" sz="2400" i="1" baseline="-25000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i,j</a:t>
            </a:r>
            <a:r>
              <a:rPr lang="en-US" altLang="zh-CN" sz="2400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 </a:t>
            </a:r>
            <a:r>
              <a:rPr lang="zh-CN" altLang="en-US" sz="2400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</a:rPr>
              <a:t>，表现出所有可能的零件状态。</a:t>
            </a:r>
            <a:endParaRPr lang="zh-CN" altLang="en-US" sz="2400">
              <a:solidFill>
                <a:srgbClr val="000000"/>
              </a:solidFill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</a:endParaRPr>
          </a:p>
          <a:p>
            <a:pPr indent="457200"/>
            <a:r>
              <a:rPr lang="en-US" altLang="zh-CN" sz="2400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</a:rPr>
              <a:t>2. </a:t>
            </a:r>
            <a:r>
              <a:rPr lang="zh-CN" altLang="en-US" sz="2400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</a:rPr>
              <a:t>对于每个状态定义可以进行的动作</a:t>
            </a:r>
            <a:r>
              <a:rPr lang="en-US" altLang="zh-CN" sz="2400" i="1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</a:rPr>
              <a:t>A</a:t>
            </a:r>
            <a:r>
              <a:rPr lang="zh-CN" altLang="en-US" sz="2400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</a:rPr>
              <a:t>与相应代价</a:t>
            </a:r>
            <a:r>
              <a:rPr lang="en-US" altLang="zh-CN" sz="2400" i="1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</a:rPr>
              <a:t>R</a:t>
            </a:r>
            <a:r>
              <a:rPr lang="zh-CN" altLang="en-US" sz="2400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</a:rPr>
              <a:t>，且代价已经确定（例如检测费用固定），</a:t>
            </a:r>
            <a:r>
              <a:rPr lang="zh-CN" altLang="en-US" sz="2400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</a:rPr>
              <a:t>设计对应动作的代价矩阵。</a:t>
            </a:r>
            <a:endParaRPr lang="zh-CN" altLang="en-US" sz="2400">
              <a:solidFill>
                <a:srgbClr val="000000"/>
              </a:solidFill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</a:endParaRPr>
          </a:p>
          <a:p>
            <a:pPr indent="457200"/>
            <a:r>
              <a:rPr lang="en-US" altLang="zh-CN" sz="2400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</a:rPr>
              <a:t>3. </a:t>
            </a:r>
            <a:r>
              <a:rPr lang="zh-CN" altLang="en-US" sz="2400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</a:rPr>
              <a:t>针对不合格零配件的多次拆解复用，考虑第一次拆解后次品率的后验概率；但不考虑多于两次的拆解（沿用相应生产步骤后初次拆解的次品率）</a:t>
            </a:r>
            <a:endParaRPr lang="zh-CN" altLang="en-US" sz="2400">
              <a:solidFill>
                <a:srgbClr val="000000"/>
              </a:solidFill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</a:endParaRPr>
          </a:p>
          <a:p>
            <a:pPr indent="457200"/>
            <a:r>
              <a:rPr lang="en-US" altLang="zh-CN" sz="2400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</a:rPr>
              <a:t>4. </a:t>
            </a:r>
            <a:r>
              <a:rPr lang="zh-CN" altLang="en-US" sz="2400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</a:rPr>
              <a:t>以</a:t>
            </a:r>
            <a:r>
              <a:rPr lang="en-US" altLang="zh-CN" sz="2400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</a:rPr>
              <a:t>“</a:t>
            </a:r>
            <a:r>
              <a:rPr lang="zh-CN" altLang="en-US" sz="2400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</a:rPr>
              <a:t>售出</a:t>
            </a:r>
            <a:r>
              <a:rPr lang="en-US" altLang="zh-CN" sz="2400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</a:rPr>
              <a:t>”</a:t>
            </a:r>
            <a:r>
              <a:rPr lang="zh-CN" altLang="en-US" sz="2400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</a:rPr>
              <a:t>状态作为迭代出口，并设置相应代价为售价的相反数。</a:t>
            </a:r>
            <a:endParaRPr lang="zh-CN" altLang="en-US" sz="2400">
              <a:solidFill>
                <a:srgbClr val="000000"/>
              </a:solidFill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</a:endParaRPr>
          </a:p>
          <a:p>
            <a:endParaRPr lang="zh-CN" altLang="en-US" sz="1600">
              <a:solidFill>
                <a:srgbClr val="000000"/>
              </a:solidFill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</a:endParaRPr>
          </a:p>
          <a:p>
            <a:endParaRPr lang="zh-CN" altLang="en-US" sz="1600">
              <a:solidFill>
                <a:srgbClr val="000000"/>
              </a:solidFill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</a:endParaRPr>
          </a:p>
          <a:p>
            <a:endParaRPr lang="zh-CN" altLang="en-US" sz="1600">
              <a:solidFill>
                <a:srgbClr val="000000"/>
              </a:solidFill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rcRect b="4184"/>
          <a:stretch>
            <a:fillRect/>
          </a:stretch>
        </p:blipFill>
        <p:spPr>
          <a:xfrm>
            <a:off x="7597775" y="806450"/>
            <a:ext cx="4429125" cy="6007100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235885" y="116633"/>
            <a:ext cx="11620755" cy="6696612"/>
            <a:chOff x="235885" y="116633"/>
            <a:chExt cx="11620755" cy="6696612"/>
          </a:xfrm>
        </p:grpSpPr>
        <p:grpSp>
          <p:nvGrpSpPr>
            <p:cNvPr id="3" name="组合 2"/>
            <p:cNvGrpSpPr/>
            <p:nvPr/>
          </p:nvGrpSpPr>
          <p:grpSpPr>
            <a:xfrm>
              <a:off x="335361" y="116633"/>
              <a:ext cx="629872" cy="612768"/>
              <a:chOff x="3070727" y="196457"/>
              <a:chExt cx="692047" cy="673255"/>
            </a:xfrm>
          </p:grpSpPr>
          <p:sp>
            <p:nvSpPr>
              <p:cNvPr id="13" name="平行四边形 12"/>
              <p:cNvSpPr/>
              <p:nvPr/>
            </p:nvSpPr>
            <p:spPr>
              <a:xfrm>
                <a:off x="3070727" y="196457"/>
                <a:ext cx="629587" cy="612775"/>
              </a:xfrm>
              <a:prstGeom prst="parallelogram">
                <a:avLst/>
              </a:prstGeom>
              <a:solidFill>
                <a:srgbClr val="03617A"/>
              </a:solidFill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4" name="平行四边形 13"/>
              <p:cNvSpPr/>
              <p:nvPr/>
            </p:nvSpPr>
            <p:spPr>
              <a:xfrm>
                <a:off x="3133187" y="256937"/>
                <a:ext cx="629587" cy="612775"/>
              </a:xfrm>
              <a:prstGeom prst="parallelogram">
                <a:avLst/>
              </a:prstGeom>
              <a:noFill/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  <p:cxnSp>
          <p:nvCxnSpPr>
            <p:cNvPr id="4" name="直接连接符 3"/>
            <p:cNvCxnSpPr/>
            <p:nvPr/>
          </p:nvCxnSpPr>
          <p:spPr>
            <a:xfrm>
              <a:off x="367840" y="809674"/>
              <a:ext cx="11488800" cy="0"/>
            </a:xfrm>
            <a:prstGeom prst="line">
              <a:avLst/>
            </a:prstGeom>
            <a:noFill/>
            <a:ln w="9525" cap="flat" cmpd="sng" algn="ctr">
              <a:solidFill>
                <a:srgbClr val="03617A"/>
              </a:solidFill>
              <a:prstDash val="solid"/>
            </a:ln>
            <a:effectLst/>
          </p:spPr>
        </p:cxnSp>
        <p:sp>
          <p:nvSpPr>
            <p:cNvPr id="5" name="文本占位符 5"/>
            <p:cNvSpPr txBox="1"/>
            <p:nvPr/>
          </p:nvSpPr>
          <p:spPr>
            <a:xfrm>
              <a:off x="1127448" y="193957"/>
              <a:ext cx="7918898" cy="6127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charset="-122"/>
                  <a:ea typeface="微软雅黑" panose="020B050302020402020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zh-CN" altLang="en-US" dirty="0">
                  <a:solidFill>
                    <a:srgbClr val="03617A"/>
                  </a:solidFill>
                </a:rPr>
                <a:t>问题</a:t>
              </a:r>
              <a:r>
                <a:rPr lang="en-US" altLang="zh-CN" dirty="0">
                  <a:solidFill>
                    <a:srgbClr val="03617A"/>
                  </a:solidFill>
                </a:rPr>
                <a:t>2</a:t>
              </a:r>
              <a:r>
                <a:rPr lang="en-US" altLang="zh-CN" dirty="0">
                  <a:solidFill>
                    <a:srgbClr val="03617A"/>
                  </a:solidFill>
                </a:rPr>
                <a:t>——</a:t>
              </a:r>
              <a:r>
                <a:rPr lang="zh-CN" altLang="en-US" dirty="0">
                  <a:solidFill>
                    <a:srgbClr val="03617A"/>
                  </a:solidFill>
                </a:rPr>
                <a:t>模型</a:t>
              </a:r>
              <a:r>
                <a:rPr lang="zh-CN" altLang="en-US" dirty="0">
                  <a:solidFill>
                    <a:srgbClr val="03617A"/>
                  </a:solidFill>
                </a:rPr>
                <a:t>建立</a:t>
              </a:r>
              <a:endParaRPr lang="zh-CN" altLang="en-US" dirty="0">
                <a:solidFill>
                  <a:srgbClr val="03617A"/>
                </a:solidFill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35885" y="6410629"/>
              <a:ext cx="2615973" cy="402616"/>
            </a:xfrm>
            <a:prstGeom prst="rect">
              <a:avLst/>
            </a:prstGeom>
          </p:spPr>
        </p:pic>
      </p:grp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3" t="13201" r="1106" b="17748"/>
          <a:stretch>
            <a:fillRect/>
          </a:stretch>
        </p:blipFill>
        <p:spPr>
          <a:xfrm>
            <a:off x="8625821" y="71345"/>
            <a:ext cx="3250672" cy="648297"/>
          </a:xfrm>
          <a:prstGeom prst="rect">
            <a:avLst/>
          </a:prstGeom>
        </p:spPr>
      </p:pic>
      <p:sp>
        <p:nvSpPr>
          <p:cNvPr id="36" name="圆角矩形 6"/>
          <p:cNvSpPr/>
          <p:nvPr>
            <p:custDataLst>
              <p:tags r:id="rId6"/>
            </p:custDataLst>
          </p:nvPr>
        </p:nvSpPr>
        <p:spPr>
          <a:xfrm>
            <a:off x="414020" y="1019175"/>
            <a:ext cx="3962400" cy="490220"/>
          </a:xfrm>
          <a:prstGeom prst="roundRect">
            <a:avLst>
              <a:gd name="adj" fmla="val 37046"/>
            </a:avLst>
          </a:prstGeom>
          <a:gradFill>
            <a:gsLst>
              <a:gs pos="53000">
                <a:srgbClr val="03617A"/>
              </a:gs>
              <a:gs pos="95000">
                <a:srgbClr val="03617A">
                  <a:alpha val="0"/>
                </a:srgbClr>
              </a:gs>
              <a:gs pos="0">
                <a:srgbClr val="03617A"/>
              </a:gs>
            </a:gsLst>
            <a:lin ang="20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kern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" name="文本占位符 5"/>
          <p:cNvSpPr txBox="1"/>
          <p:nvPr>
            <p:custDataLst>
              <p:tags r:id="rId7"/>
            </p:custDataLst>
          </p:nvPr>
        </p:nvSpPr>
        <p:spPr>
          <a:xfrm>
            <a:off x="622300" y="1052830"/>
            <a:ext cx="3552190" cy="4616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1" kern="1200">
                <a:solidFill>
                  <a:srgbClr val="024282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2400" dirty="0">
                <a:solidFill>
                  <a:schemeClr val="bg1"/>
                </a:solidFill>
              </a:rPr>
              <a:t>状态定义及</a:t>
            </a:r>
            <a:r>
              <a:rPr lang="zh-CN" altLang="en-US" sz="2400" dirty="0">
                <a:solidFill>
                  <a:schemeClr val="bg1"/>
                </a:solidFill>
              </a:rPr>
              <a:t>状态转移图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3556000" y="7539355"/>
            <a:ext cx="5080000" cy="606425"/>
          </a:xfrm>
          <a:prstGeom prst="rect">
            <a:avLst/>
          </a:prstGeom>
        </p:spPr>
        <p:txBody>
          <a:bodyPr/>
          <a:p>
            <a:endParaRPr sz="1600"/>
          </a:p>
        </p:txBody>
      </p:sp>
      <p:sp>
        <p:nvSpPr>
          <p:cNvPr id="30" name="文本框 29"/>
          <p:cNvSpPr txBox="1"/>
          <p:nvPr/>
        </p:nvSpPr>
        <p:spPr>
          <a:xfrm>
            <a:off x="599440" y="1976120"/>
            <a:ext cx="269176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000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定义状态</a:t>
            </a:r>
            <a:endParaRPr lang="zh-CN" altLang="en-US" sz="2000">
              <a:solidFill>
                <a:srgbClr val="000000"/>
              </a:solidFill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  <a:sym typeface="+mn-ea"/>
            </a:endParaRPr>
          </a:p>
          <a:p>
            <a:pPr>
              <a:lnSpc>
                <a:spcPct val="200000"/>
              </a:lnSpc>
            </a:pPr>
            <a:r>
              <a:rPr lang="en-US" altLang="zh-CN" sz="2000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i </a:t>
            </a:r>
            <a:r>
              <a:rPr lang="zh-CN" altLang="en-US" sz="2000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表示零配件</a:t>
            </a:r>
            <a:r>
              <a:rPr lang="en-US" altLang="zh-CN" sz="2000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1</a:t>
            </a:r>
            <a:r>
              <a:rPr lang="zh-CN" altLang="en-US" sz="2000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的状态</a:t>
            </a:r>
            <a:endParaRPr lang="en-US" altLang="zh-CN" sz="2000">
              <a:solidFill>
                <a:srgbClr val="000000"/>
              </a:solidFill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2000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j </a:t>
            </a:r>
            <a:r>
              <a:rPr lang="zh-CN" altLang="en-US" sz="2000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表示零配件</a:t>
            </a:r>
            <a:r>
              <a:rPr lang="en-US" altLang="zh-CN" sz="2000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2</a:t>
            </a:r>
            <a:r>
              <a:rPr lang="zh-CN" altLang="en-US" sz="2000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的状态</a:t>
            </a:r>
            <a:endParaRPr lang="zh-CN" altLang="en-US" sz="2000">
              <a:solidFill>
                <a:srgbClr val="000000"/>
              </a:solidFill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  <a:sym typeface="+mn-ea"/>
            </a:endParaRPr>
          </a:p>
        </p:txBody>
      </p:sp>
      <p:graphicFrame>
        <p:nvGraphicFramePr>
          <p:cNvPr id="33" name="对象 32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1831975" y="1624330"/>
          <a:ext cx="779780" cy="8229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r:id="rId8" imgW="228600" imgH="241300" progId="Equation.KSEE3">
                  <p:embed/>
                </p:oleObj>
              </mc:Choice>
              <mc:Fallback>
                <p:oleObj name="" r:id="rId8" imgW="228600" imgH="2413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831975" y="1624330"/>
                        <a:ext cx="779780" cy="8229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" name="表格 41"/>
          <p:cNvGraphicFramePr/>
          <p:nvPr>
            <p:custDataLst>
              <p:tags r:id="rId10"/>
            </p:custDataLst>
          </p:nvPr>
        </p:nvGraphicFramePr>
        <p:xfrm>
          <a:off x="853440" y="3609340"/>
          <a:ext cx="6003925" cy="280225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20065"/>
                <a:gridCol w="1096645"/>
                <a:gridCol w="1462405"/>
                <a:gridCol w="1462405"/>
                <a:gridCol w="1462405"/>
              </a:tblGrid>
              <a:tr h="424815"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Cambria Math" panose="02040503050406030204" charset="0"/>
                          <a:ea typeface="宋体" panose="02010600030101010101" pitchFamily="2" charset="-122"/>
                          <a:cs typeface="Cambria Math" panose="02040503050406030204" charset="0"/>
                        </a:rPr>
                        <a:t>0</a:t>
                      </a:r>
                      <a:endParaRPr lang="en-US" altLang="zh-CN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Cambria Math" panose="02040503050406030204" charset="0"/>
                          <a:ea typeface="宋体" panose="02010600030101010101" pitchFamily="2" charset="-122"/>
                          <a:cs typeface="Cambria Math" panose="02040503050406030204" charset="0"/>
                        </a:rPr>
                        <a:t>1</a:t>
                      </a:r>
                      <a:endParaRPr lang="en-US" altLang="zh-CN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Cambria Math" panose="02040503050406030204" charset="0"/>
                          <a:ea typeface="宋体" panose="02010600030101010101" pitchFamily="2" charset="-122"/>
                          <a:cs typeface="Cambria Math" panose="02040503050406030204" charset="0"/>
                        </a:rPr>
                        <a:t>2</a:t>
                      </a:r>
                      <a:endParaRPr lang="en-US" altLang="zh-CN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Cambria Math" panose="02040503050406030204" charset="0"/>
                          <a:ea typeface="宋体" panose="02010600030101010101" pitchFamily="2" charset="-122"/>
                          <a:cs typeface="Cambria Math" panose="02040503050406030204" charset="0"/>
                        </a:rPr>
                        <a:t>3</a:t>
                      </a:r>
                      <a:endParaRPr lang="en-US" altLang="zh-CN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</a:tr>
              <a:tr h="74993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Cambria Math" panose="02040503050406030204" charset="0"/>
                          <a:ea typeface="宋体" panose="02010600030101010101" pitchFamily="2" charset="-122"/>
                          <a:cs typeface="Cambria Math" panose="02040503050406030204" charset="0"/>
                        </a:rPr>
                        <a:t>i=</a:t>
                      </a:r>
                      <a:endParaRPr lang="en-US" altLang="zh-CN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宋体" panose="02010600030101010101" pitchFamily="2" charset="-122"/>
                          <a:cs typeface="Cambria Math" panose="02040503050406030204" charset="0"/>
                        </a:rPr>
                        <a:t>未拥有零配件</a:t>
                      </a:r>
                      <a:r>
                        <a:rPr lang="en-US" altLang="zh-CN">
                          <a:latin typeface="Cambria Math" panose="02040503050406030204" charset="0"/>
                          <a:ea typeface="宋体" panose="02010600030101010101" pitchFamily="2" charset="-122"/>
                          <a:cs typeface="Cambria Math" panose="02040503050406030204" charset="0"/>
                        </a:rPr>
                        <a:t>1</a:t>
                      </a:r>
                      <a:endParaRPr lang="en-US" altLang="zh-CN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宋体" panose="02010600030101010101" pitchFamily="2" charset="-122"/>
                          <a:cs typeface="Cambria Math" panose="02040503050406030204" charset="0"/>
                        </a:rPr>
                        <a:t>拥有未检测的零配件</a:t>
                      </a:r>
                      <a:r>
                        <a:rPr lang="en-US" altLang="zh-CN">
                          <a:latin typeface="Cambria Math" panose="02040503050406030204" charset="0"/>
                          <a:ea typeface="宋体" panose="02010600030101010101" pitchFamily="2" charset="-122"/>
                          <a:cs typeface="Cambria Math" panose="02040503050406030204" charset="0"/>
                        </a:rPr>
                        <a:t>1</a:t>
                      </a:r>
                      <a:endParaRPr lang="en-US" altLang="zh-CN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>
                          <a:latin typeface="Cambria Math" panose="02040503050406030204" charset="0"/>
                          <a:ea typeface="宋体" panose="02010600030101010101" pitchFamily="2" charset="-122"/>
                          <a:cs typeface="Cambria Math" panose="02040503050406030204" charset="0"/>
                          <a:sym typeface="+mn-ea"/>
                        </a:rPr>
                        <a:t>拥有检测过的零配件</a:t>
                      </a:r>
                      <a:r>
                        <a:rPr lang="en-US" altLang="zh-CN" sz="1800">
                          <a:latin typeface="Cambria Math" panose="02040503050406030204" charset="0"/>
                          <a:ea typeface="宋体" panose="02010600030101010101" pitchFamily="2" charset="-122"/>
                          <a:cs typeface="Cambria Math" panose="02040503050406030204" charset="0"/>
                          <a:sym typeface="+mn-ea"/>
                        </a:rPr>
                        <a:t>1</a:t>
                      </a:r>
                      <a:endParaRPr lang="zh-CN" altLang="en-US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>
                          <a:latin typeface="Cambria Math" panose="02040503050406030204" charset="0"/>
                          <a:ea typeface="宋体" panose="02010600030101010101" pitchFamily="2" charset="-122"/>
                          <a:cs typeface="Cambria Math" panose="02040503050406030204" charset="0"/>
                          <a:sym typeface="+mn-ea"/>
                        </a:rPr>
                        <a:t>拥有由不合格品拆解得的零配件</a:t>
                      </a:r>
                      <a:r>
                        <a:rPr lang="en-US" altLang="zh-CN" sz="1800">
                          <a:latin typeface="Cambria Math" panose="02040503050406030204" charset="0"/>
                          <a:ea typeface="宋体" panose="02010600030101010101" pitchFamily="2" charset="-122"/>
                          <a:cs typeface="Cambria Math" panose="02040503050406030204" charset="0"/>
                          <a:sym typeface="+mn-ea"/>
                        </a:rPr>
                        <a:t>1</a:t>
                      </a:r>
                      <a:endParaRPr lang="zh-CN" altLang="en-US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</a:tr>
              <a:tr h="74993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Cambria Math" panose="02040503050406030204" charset="0"/>
                          <a:ea typeface="宋体" panose="02010600030101010101" pitchFamily="2" charset="-122"/>
                          <a:cs typeface="Cambria Math" panose="02040503050406030204" charset="0"/>
                        </a:rPr>
                        <a:t>j=</a:t>
                      </a:r>
                      <a:endParaRPr lang="en-US" altLang="zh-CN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>
                          <a:latin typeface="Cambria Math" panose="02040503050406030204" charset="0"/>
                          <a:ea typeface="宋体" panose="02010600030101010101" pitchFamily="2" charset="-122"/>
                          <a:cs typeface="Cambria Math" panose="02040503050406030204" charset="0"/>
                          <a:sym typeface="+mn-ea"/>
                        </a:rPr>
                        <a:t>未拥有零配件</a:t>
                      </a:r>
                      <a:r>
                        <a:rPr lang="en-US" altLang="zh-CN" sz="1800">
                          <a:latin typeface="Cambria Math" panose="02040503050406030204" charset="0"/>
                          <a:ea typeface="宋体" panose="02010600030101010101" pitchFamily="2" charset="-122"/>
                          <a:cs typeface="Cambria Math" panose="02040503050406030204" charset="0"/>
                          <a:sym typeface="+mn-ea"/>
                        </a:rPr>
                        <a:t>2</a:t>
                      </a:r>
                      <a:endParaRPr lang="en-US" altLang="zh-CN" sz="1800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  <a:sym typeface="+mn-ea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>
                          <a:latin typeface="Cambria Math" panose="02040503050406030204" charset="0"/>
                          <a:ea typeface="宋体" panose="02010600030101010101" pitchFamily="2" charset="-122"/>
                          <a:cs typeface="Cambria Math" panose="02040503050406030204" charset="0"/>
                          <a:sym typeface="+mn-ea"/>
                        </a:rPr>
                        <a:t>拥有未检测的零配件</a:t>
                      </a:r>
                      <a:r>
                        <a:rPr lang="en-US" altLang="zh-CN" sz="1800">
                          <a:latin typeface="Cambria Math" panose="02040503050406030204" charset="0"/>
                          <a:ea typeface="宋体" panose="02010600030101010101" pitchFamily="2" charset="-122"/>
                          <a:cs typeface="Cambria Math" panose="02040503050406030204" charset="0"/>
                          <a:sym typeface="+mn-ea"/>
                        </a:rPr>
                        <a:t>2</a:t>
                      </a:r>
                      <a:endParaRPr lang="en-US" altLang="zh-CN" sz="1800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  <a:sym typeface="+mn-ea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>
                          <a:latin typeface="Cambria Math" panose="02040503050406030204" charset="0"/>
                          <a:ea typeface="宋体" panose="02010600030101010101" pitchFamily="2" charset="-122"/>
                          <a:cs typeface="Cambria Math" panose="02040503050406030204" charset="0"/>
                          <a:sym typeface="+mn-ea"/>
                        </a:rPr>
                        <a:t>拥有检测过的零配件</a:t>
                      </a:r>
                      <a:r>
                        <a:rPr lang="en-US" altLang="zh-CN" sz="1800">
                          <a:latin typeface="Cambria Math" panose="02040503050406030204" charset="0"/>
                          <a:ea typeface="宋体" panose="02010600030101010101" pitchFamily="2" charset="-122"/>
                          <a:cs typeface="Cambria Math" panose="02040503050406030204" charset="0"/>
                          <a:sym typeface="+mn-ea"/>
                        </a:rPr>
                        <a:t>2</a:t>
                      </a:r>
                      <a:endParaRPr lang="en-US" altLang="zh-CN" sz="1800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  <a:sym typeface="+mn-ea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>
                          <a:latin typeface="Cambria Math" panose="02040503050406030204" charset="0"/>
                          <a:ea typeface="宋体" panose="02010600030101010101" pitchFamily="2" charset="-122"/>
                          <a:cs typeface="Cambria Math" panose="02040503050406030204" charset="0"/>
                          <a:sym typeface="+mn-ea"/>
                        </a:rPr>
                        <a:t>拥有由不合格品拆解得的零配件</a:t>
                      </a:r>
                      <a:r>
                        <a:rPr lang="en-US" altLang="zh-CN" sz="1800">
                          <a:latin typeface="Cambria Math" panose="02040503050406030204" charset="0"/>
                          <a:ea typeface="宋体" panose="02010600030101010101" pitchFamily="2" charset="-122"/>
                          <a:cs typeface="Cambria Math" panose="02040503050406030204" charset="0"/>
                          <a:sym typeface="+mn-ea"/>
                        </a:rPr>
                        <a:t>2</a:t>
                      </a:r>
                      <a:endParaRPr lang="en-US" altLang="zh-CN" sz="1800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  <a:sym typeface="+mn-ea"/>
                      </a:endParaRPr>
                    </a:p>
                  </a:txBody>
                  <a:tcPr anchor="ctr" anchorCtr="0"/>
                </a:tc>
              </a:tr>
            </a:tbl>
          </a:graphicData>
        </a:graphic>
      </p:graphicFrame>
      <p:sp>
        <p:nvSpPr>
          <p:cNvPr id="44" name="文本框 43"/>
          <p:cNvSpPr txBox="1"/>
          <p:nvPr/>
        </p:nvSpPr>
        <p:spPr>
          <a:xfrm>
            <a:off x="3291205" y="1922780"/>
            <a:ext cx="4986020" cy="15297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30000"/>
              </a:lnSpc>
            </a:pPr>
            <a:r>
              <a:rPr lang="en-US" altLang="zh-CN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0 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表示</a:t>
            </a:r>
            <a:r>
              <a:rPr lang="zh-CN" altLang="en-US" b="1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未拥有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某</a:t>
            </a:r>
            <a:r>
              <a:rPr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零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配件</a:t>
            </a:r>
            <a:endParaRPr lang="en-US" altLang="zh-CN">
              <a:solidFill>
                <a:srgbClr val="000000"/>
              </a:solidFill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en-US" altLang="zh-CN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1 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表示</a:t>
            </a:r>
            <a:r>
              <a:rPr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拥有</a:t>
            </a:r>
            <a:r>
              <a:rPr b="1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未检测</a:t>
            </a:r>
            <a:r>
              <a:rPr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的</a:t>
            </a:r>
            <a:r>
              <a:rPr lang="zh-CN" b="1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购买得</a:t>
            </a:r>
            <a:r>
              <a:rPr lang="zh-CN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的某</a:t>
            </a:r>
            <a:r>
              <a:rPr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零配件</a:t>
            </a:r>
            <a:endParaRPr lang="en-US" altLang="zh-CN">
              <a:solidFill>
                <a:srgbClr val="000000"/>
              </a:solidFill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en-US" altLang="zh-CN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2 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表示</a:t>
            </a:r>
            <a:r>
              <a:rPr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拥有</a:t>
            </a:r>
            <a:r>
              <a:rPr b="1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检测</a:t>
            </a:r>
            <a:r>
              <a:rPr lang="zh-CN" b="1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过</a:t>
            </a:r>
            <a:r>
              <a:rPr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的</a:t>
            </a:r>
            <a:r>
              <a:rPr lang="zh-CN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某</a:t>
            </a:r>
            <a:r>
              <a:rPr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零配件</a:t>
            </a:r>
            <a:endParaRPr lang="en-US" altLang="zh-CN">
              <a:solidFill>
                <a:srgbClr val="000000"/>
              </a:solidFill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en-US" altLang="zh-CN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3 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表示</a:t>
            </a:r>
            <a:r>
              <a:rPr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拥有</a:t>
            </a:r>
            <a:r>
              <a:rPr b="1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由不合格品拆解得</a:t>
            </a:r>
            <a:r>
              <a:rPr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的</a:t>
            </a:r>
            <a:r>
              <a:rPr lang="zh-CN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某</a:t>
            </a:r>
            <a:r>
              <a:rPr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零配件</a:t>
            </a:r>
            <a:endParaRPr>
              <a:solidFill>
                <a:srgbClr val="000000"/>
              </a:solidFill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35885" y="116633"/>
            <a:ext cx="11620755" cy="6696612"/>
            <a:chOff x="235885" y="116633"/>
            <a:chExt cx="11620755" cy="6696612"/>
          </a:xfrm>
        </p:grpSpPr>
        <p:grpSp>
          <p:nvGrpSpPr>
            <p:cNvPr id="3" name="组合 2"/>
            <p:cNvGrpSpPr/>
            <p:nvPr/>
          </p:nvGrpSpPr>
          <p:grpSpPr>
            <a:xfrm>
              <a:off x="335361" y="116633"/>
              <a:ext cx="629872" cy="612768"/>
              <a:chOff x="3070727" y="196457"/>
              <a:chExt cx="692047" cy="673255"/>
            </a:xfrm>
          </p:grpSpPr>
          <p:sp>
            <p:nvSpPr>
              <p:cNvPr id="13" name="平行四边形 12"/>
              <p:cNvSpPr/>
              <p:nvPr/>
            </p:nvSpPr>
            <p:spPr>
              <a:xfrm>
                <a:off x="3070727" y="196457"/>
                <a:ext cx="629587" cy="612775"/>
              </a:xfrm>
              <a:prstGeom prst="parallelogram">
                <a:avLst/>
              </a:prstGeom>
              <a:solidFill>
                <a:srgbClr val="03617A"/>
              </a:solidFill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4" name="平行四边形 13"/>
              <p:cNvSpPr/>
              <p:nvPr/>
            </p:nvSpPr>
            <p:spPr>
              <a:xfrm>
                <a:off x="3133187" y="256937"/>
                <a:ext cx="629587" cy="612775"/>
              </a:xfrm>
              <a:prstGeom prst="parallelogram">
                <a:avLst/>
              </a:prstGeom>
              <a:noFill/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  <p:cxnSp>
          <p:nvCxnSpPr>
            <p:cNvPr id="4" name="直接连接符 3"/>
            <p:cNvCxnSpPr/>
            <p:nvPr/>
          </p:nvCxnSpPr>
          <p:spPr>
            <a:xfrm>
              <a:off x="367840" y="809674"/>
              <a:ext cx="11488800" cy="0"/>
            </a:xfrm>
            <a:prstGeom prst="line">
              <a:avLst/>
            </a:prstGeom>
            <a:noFill/>
            <a:ln w="9525" cap="flat" cmpd="sng" algn="ctr">
              <a:solidFill>
                <a:srgbClr val="03617A"/>
              </a:solidFill>
              <a:prstDash val="solid"/>
            </a:ln>
            <a:effectLst/>
          </p:spPr>
        </p:cxnSp>
        <p:sp>
          <p:nvSpPr>
            <p:cNvPr id="5" name="文本占位符 5"/>
            <p:cNvSpPr txBox="1"/>
            <p:nvPr/>
          </p:nvSpPr>
          <p:spPr>
            <a:xfrm>
              <a:off x="1127448" y="193957"/>
              <a:ext cx="7918898" cy="6127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charset="-122"/>
                  <a:ea typeface="微软雅黑" panose="020B050302020402020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zh-CN" altLang="en-US" dirty="0">
                  <a:solidFill>
                    <a:srgbClr val="03617A"/>
                  </a:solidFill>
                </a:rPr>
                <a:t>问题</a:t>
              </a:r>
              <a:r>
                <a:rPr lang="en-US" altLang="zh-CN" dirty="0">
                  <a:solidFill>
                    <a:srgbClr val="03617A"/>
                  </a:solidFill>
                </a:rPr>
                <a:t>2</a:t>
              </a:r>
              <a:r>
                <a:rPr lang="en-US" altLang="zh-CN" dirty="0">
                  <a:solidFill>
                    <a:srgbClr val="03617A"/>
                  </a:solidFill>
                </a:rPr>
                <a:t>——</a:t>
              </a:r>
              <a:r>
                <a:rPr lang="zh-CN" altLang="en-US" dirty="0">
                  <a:solidFill>
                    <a:srgbClr val="03617A"/>
                  </a:solidFill>
                </a:rPr>
                <a:t>模型</a:t>
              </a:r>
              <a:r>
                <a:rPr lang="zh-CN" altLang="en-US" dirty="0">
                  <a:solidFill>
                    <a:srgbClr val="03617A"/>
                  </a:solidFill>
                </a:rPr>
                <a:t>建立</a:t>
              </a:r>
              <a:endParaRPr lang="zh-CN" altLang="en-US" dirty="0">
                <a:solidFill>
                  <a:srgbClr val="03617A"/>
                </a:solidFill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35885" y="6410629"/>
              <a:ext cx="2615973" cy="402616"/>
            </a:xfrm>
            <a:prstGeom prst="rect">
              <a:avLst/>
            </a:prstGeom>
          </p:spPr>
        </p:pic>
      </p:grp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3" t="13201" r="1106" b="17748"/>
          <a:stretch>
            <a:fillRect/>
          </a:stretch>
        </p:blipFill>
        <p:spPr>
          <a:xfrm>
            <a:off x="8625821" y="71345"/>
            <a:ext cx="3250672" cy="648297"/>
          </a:xfrm>
          <a:prstGeom prst="rect">
            <a:avLst/>
          </a:prstGeom>
        </p:spPr>
      </p:pic>
      <p:graphicFrame>
        <p:nvGraphicFramePr>
          <p:cNvPr id="8" name="对象 7"/>
          <p:cNvGraphicFramePr>
            <a:graphicFrameLocks noChangeAspect="1"/>
          </p:cNvGraphicFramePr>
          <p:nvPr/>
        </p:nvGraphicFramePr>
        <p:xfrm>
          <a:off x="760095" y="1854200"/>
          <a:ext cx="6254750" cy="946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" name="" r:id="rId5" imgW="3048000" imgH="457200" progId="Equation.DSMT4">
                  <p:embed/>
                </p:oleObj>
              </mc:Choice>
              <mc:Fallback>
                <p:oleObj name="" r:id="rId5" imgW="3048000" imgH="457200" progId="Equation.DSMT4">
                  <p:embed/>
                  <p:pic>
                    <p:nvPicPr>
                      <p:cNvPr id="0" name="图片 9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60095" y="1854200"/>
                        <a:ext cx="6254750" cy="946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文本框 10"/>
          <p:cNvSpPr txBox="1"/>
          <p:nvPr/>
        </p:nvSpPr>
        <p:spPr>
          <a:xfrm>
            <a:off x="392430" y="2908935"/>
            <a:ext cx="6990080" cy="280225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40000"/>
              </a:lnSpc>
            </a:pPr>
            <a:r>
              <a:rPr lang="en-US" altLang="zh-CN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</a:rPr>
              <a:t>  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</a:rPr>
              <a:t>使用</a:t>
            </a:r>
            <a:r>
              <a:rPr lang="zh-CN" altLang="en-US" b="1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</a:rPr>
              <a:t>价值迭代法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</a:rPr>
              <a:t>求解上式贝尔曼方程。 </a:t>
            </a:r>
            <a:endParaRPr lang="zh-CN" altLang="en-US">
              <a:solidFill>
                <a:srgbClr val="000000"/>
              </a:solidFill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</a:endParaRPr>
          </a:p>
          <a:p>
            <a:pPr>
              <a:lnSpc>
                <a:spcPct val="140000"/>
              </a:lnSpc>
            </a:pPr>
            <a:r>
              <a:rPr lang="en-US" altLang="zh-CN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</a:rPr>
              <a:t>1. 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</a:rPr>
              <a:t>初始化所有状态的值函数</a:t>
            </a:r>
            <a:r>
              <a:rPr lang="en-US" altLang="zh-CN" i="1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</a:rPr>
              <a:t>V</a:t>
            </a:r>
            <a:r>
              <a:rPr lang="en-US" altLang="zh-CN" i="1" baseline="-25000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</a:rPr>
              <a:t>0</a:t>
            </a:r>
            <a:r>
              <a:rPr lang="en-US" altLang="zh-CN" i="1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(S) 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</a:rPr>
              <a:t>为</a:t>
            </a:r>
            <a:r>
              <a:rPr lang="en-US" altLang="zh-CN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</a:rPr>
              <a:t>0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</a:rPr>
              <a:t>，将</a:t>
            </a:r>
            <a:r>
              <a:rPr lang="en-US" altLang="zh-CN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</a:rPr>
              <a:t>γ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</a:rPr>
              <a:t>设置为</a:t>
            </a:r>
            <a:r>
              <a:rPr lang="en-US" altLang="zh-CN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</a:rPr>
              <a:t>0.99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</a:rPr>
              <a:t>。</a:t>
            </a:r>
            <a:endParaRPr lang="zh-CN" altLang="en-US">
              <a:solidFill>
                <a:srgbClr val="000000"/>
              </a:solidFill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</a:endParaRPr>
          </a:p>
          <a:p>
            <a:pPr>
              <a:lnSpc>
                <a:spcPct val="140000"/>
              </a:lnSpc>
            </a:pPr>
            <a:r>
              <a:rPr lang="en-US" altLang="zh-CN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</a:rPr>
              <a:t>2. 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</a:rPr>
              <a:t>对于每个状态，计算采取不同动作</a:t>
            </a:r>
            <a:r>
              <a:rPr lang="en-US" altLang="zh-CN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</a:rPr>
              <a:t> </a:t>
            </a:r>
            <a:r>
              <a:rPr lang="en-US" altLang="zh-CN" i="1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</a:rPr>
              <a:t>A 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</a:rPr>
              <a:t>后的成本</a:t>
            </a:r>
            <a:r>
              <a:rPr lang="en-US" altLang="zh-CN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</a:rPr>
              <a:t> </a:t>
            </a:r>
            <a:r>
              <a:rPr lang="en-US" altLang="zh-CN" i="1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</a:rPr>
              <a:t>C </a:t>
            </a:r>
            <a:r>
              <a:rPr lang="en-US" altLang="zh-CN" i="1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(S,A) 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</a:rPr>
              <a:t>，再根据状态转移概率</a:t>
            </a:r>
            <a:r>
              <a:rPr lang="en-US" altLang="zh-CN" i="1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</a:rPr>
              <a:t>P </a:t>
            </a:r>
            <a:r>
              <a:rPr lang="en-US" altLang="zh-CN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</a:rPr>
              <a:t>(</a:t>
            </a:r>
            <a:r>
              <a:rPr lang="en-US" altLang="zh-CN" i="1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</a:rPr>
              <a:t>S’ | S, a)</a:t>
            </a:r>
            <a:r>
              <a:rPr lang="en-US" altLang="zh-CN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</a:rPr>
              <a:t> 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</a:rPr>
              <a:t>与将要跳转到的状态对应值函数</a:t>
            </a:r>
            <a:r>
              <a:rPr lang="en-US" altLang="zh-CN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</a:rPr>
              <a:t> </a:t>
            </a:r>
            <a:r>
              <a:rPr lang="en-US" altLang="zh-CN" i="1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</a:rPr>
              <a:t>V</a:t>
            </a:r>
            <a:r>
              <a:rPr lang="en-US" altLang="zh-CN" i="1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(</a:t>
            </a:r>
            <a:r>
              <a:rPr lang="en-US" altLang="zh-CN" i="1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</a:rPr>
              <a:t>S’ ) 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</a:rPr>
              <a:t>，计算跳转到未来状态</a:t>
            </a:r>
            <a:r>
              <a:rPr lang="en-US" altLang="zh-CN" i="1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</a:rPr>
              <a:t>S</a:t>
            </a:r>
            <a:r>
              <a:rPr lang="en-US" altLang="zh-CN" i="1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’ 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</a:rPr>
              <a:t>的期望成本。</a:t>
            </a:r>
            <a:endParaRPr lang="zh-CN" altLang="en-US">
              <a:solidFill>
                <a:srgbClr val="000000"/>
              </a:solidFill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</a:endParaRPr>
          </a:p>
          <a:p>
            <a:pPr>
              <a:lnSpc>
                <a:spcPct val="140000"/>
              </a:lnSpc>
            </a:pPr>
            <a:r>
              <a:rPr lang="en-US" altLang="zh-CN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</a:rPr>
              <a:t>3. 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</a:rPr>
              <a:t>针对状态</a:t>
            </a:r>
            <a:r>
              <a:rPr lang="en-US" altLang="zh-CN" i="1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</a:rPr>
              <a:t>S 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</a:rPr>
              <a:t>所有可能的动作，选择使得总成本最小的动作 </a:t>
            </a:r>
            <a:r>
              <a:rPr lang="en-US" altLang="zh-CN" i="1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</a:rPr>
              <a:t>A 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</a:rPr>
              <a:t>进行跳转，并更新值函数。 </a:t>
            </a:r>
            <a:endParaRPr lang="zh-CN" altLang="en-US">
              <a:solidFill>
                <a:srgbClr val="000000"/>
              </a:solidFill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89545" y="5099050"/>
            <a:ext cx="4401185" cy="1058545"/>
          </a:xfrm>
          <a:prstGeom prst="rect">
            <a:avLst/>
          </a:prstGeom>
        </p:spPr>
      </p:pic>
      <p:grpSp>
        <p:nvGrpSpPr>
          <p:cNvPr id="17" name="组合 16"/>
          <p:cNvGrpSpPr/>
          <p:nvPr/>
        </p:nvGrpSpPr>
        <p:grpSpPr>
          <a:xfrm>
            <a:off x="7727950" y="4366260"/>
            <a:ext cx="3760470" cy="494665"/>
            <a:chOff x="11411" y="6813"/>
            <a:chExt cx="5922" cy="779"/>
          </a:xfrm>
        </p:grpSpPr>
        <p:sp>
          <p:nvSpPr>
            <p:cNvPr id="15" name="圆角矩形 6"/>
            <p:cNvSpPr/>
            <p:nvPr>
              <p:custDataLst>
                <p:tags r:id="rId8"/>
              </p:custDataLst>
            </p:nvPr>
          </p:nvSpPr>
          <p:spPr>
            <a:xfrm>
              <a:off x="11411" y="6813"/>
              <a:ext cx="4294" cy="772"/>
            </a:xfrm>
            <a:prstGeom prst="roundRect">
              <a:avLst>
                <a:gd name="adj" fmla="val 37046"/>
              </a:avLst>
            </a:prstGeom>
            <a:gradFill>
              <a:gsLst>
                <a:gs pos="53000">
                  <a:srgbClr val="03617A"/>
                </a:gs>
                <a:gs pos="95000">
                  <a:srgbClr val="03617A">
                    <a:alpha val="0"/>
                  </a:srgbClr>
                </a:gs>
                <a:gs pos="0">
                  <a:srgbClr val="03617A"/>
                </a:gs>
              </a:gsLst>
              <a:lin ang="20700000" scaled="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6" name="文本占位符 5"/>
            <p:cNvSpPr txBox="1"/>
            <p:nvPr>
              <p:custDataLst>
                <p:tags r:id="rId9"/>
              </p:custDataLst>
            </p:nvPr>
          </p:nvSpPr>
          <p:spPr>
            <a:xfrm>
              <a:off x="11739" y="6866"/>
              <a:ext cx="5594" cy="727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charset="-122"/>
                  <a:ea typeface="微软雅黑" panose="020B050302020402020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zh-CN" altLang="en-US" sz="2400" dirty="0">
                  <a:solidFill>
                    <a:schemeClr val="bg1"/>
                  </a:solidFill>
                </a:rPr>
                <a:t>代价函数R(s,a)</a:t>
              </a:r>
              <a:endParaRPr lang="zh-CN" altLang="en-US" sz="24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28" name="图片 2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27950" y="2105025"/>
            <a:ext cx="4463415" cy="1887220"/>
          </a:xfrm>
          <a:prstGeom prst="rect">
            <a:avLst/>
          </a:prstGeom>
        </p:spPr>
      </p:pic>
      <p:sp>
        <p:nvSpPr>
          <p:cNvPr id="29" name="文本框 28"/>
          <p:cNvSpPr txBox="1"/>
          <p:nvPr/>
        </p:nvSpPr>
        <p:spPr>
          <a:xfrm>
            <a:off x="7789545" y="1734820"/>
            <a:ext cx="277431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160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以</a:t>
            </a:r>
            <a:r>
              <a:rPr lang="en-US" altLang="zh-CN" sz="160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“</a:t>
            </a:r>
            <a:r>
              <a:rPr lang="zh-CN" altLang="en-US" sz="160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检测零配件</a:t>
            </a:r>
            <a:r>
              <a:rPr lang="en-US" altLang="zh-CN" sz="160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2”</a:t>
            </a:r>
            <a:r>
              <a:rPr lang="zh-CN" altLang="en-US" sz="160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动作为例</a:t>
            </a:r>
            <a:endParaRPr lang="zh-CN" altLang="en-US" sz="160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18" name="圆角矩形 6"/>
          <p:cNvSpPr/>
          <p:nvPr>
            <p:custDataLst>
              <p:tags r:id="rId11"/>
            </p:custDataLst>
          </p:nvPr>
        </p:nvSpPr>
        <p:spPr>
          <a:xfrm>
            <a:off x="7727950" y="1239520"/>
            <a:ext cx="3177540" cy="490220"/>
          </a:xfrm>
          <a:prstGeom prst="roundRect">
            <a:avLst>
              <a:gd name="adj" fmla="val 37046"/>
            </a:avLst>
          </a:prstGeom>
          <a:gradFill>
            <a:gsLst>
              <a:gs pos="53000">
                <a:srgbClr val="03617A"/>
              </a:gs>
              <a:gs pos="95000">
                <a:srgbClr val="03617A">
                  <a:alpha val="0"/>
                </a:srgbClr>
              </a:gs>
              <a:gs pos="0">
                <a:srgbClr val="03617A"/>
              </a:gs>
            </a:gsLst>
            <a:lin ang="20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kern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9" name="文本占位符 5"/>
          <p:cNvSpPr txBox="1"/>
          <p:nvPr>
            <p:custDataLst>
              <p:tags r:id="rId12"/>
            </p:custDataLst>
          </p:nvPr>
        </p:nvSpPr>
        <p:spPr>
          <a:xfrm>
            <a:off x="7936230" y="1273175"/>
            <a:ext cx="2096770" cy="4616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1" kern="1200">
                <a:solidFill>
                  <a:srgbClr val="024282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2400" dirty="0">
                <a:solidFill>
                  <a:schemeClr val="bg1"/>
                </a:solidFill>
                <a:sym typeface="+mn-ea"/>
              </a:rPr>
              <a:t>迁移概率矩阵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20" name="圆角矩形 6"/>
          <p:cNvSpPr/>
          <p:nvPr>
            <p:custDataLst>
              <p:tags r:id="rId13"/>
            </p:custDataLst>
          </p:nvPr>
        </p:nvSpPr>
        <p:spPr>
          <a:xfrm>
            <a:off x="414020" y="1019175"/>
            <a:ext cx="3177540" cy="490220"/>
          </a:xfrm>
          <a:prstGeom prst="roundRect">
            <a:avLst>
              <a:gd name="adj" fmla="val 37046"/>
            </a:avLst>
          </a:prstGeom>
          <a:gradFill>
            <a:gsLst>
              <a:gs pos="53000">
                <a:srgbClr val="03617A"/>
              </a:gs>
              <a:gs pos="95000">
                <a:srgbClr val="03617A">
                  <a:alpha val="0"/>
                </a:srgbClr>
              </a:gs>
              <a:gs pos="0">
                <a:srgbClr val="03617A"/>
              </a:gs>
            </a:gsLst>
            <a:lin ang="20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kern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1" name="文本占位符 5"/>
          <p:cNvSpPr txBox="1"/>
          <p:nvPr>
            <p:custDataLst>
              <p:tags r:id="rId14"/>
            </p:custDataLst>
          </p:nvPr>
        </p:nvSpPr>
        <p:spPr>
          <a:xfrm>
            <a:off x="622300" y="1052830"/>
            <a:ext cx="2096770" cy="4616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1" kern="1200">
                <a:solidFill>
                  <a:srgbClr val="024282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2400" dirty="0">
                <a:solidFill>
                  <a:schemeClr val="bg1"/>
                </a:solidFill>
                <a:sym typeface="+mn-ea"/>
              </a:rPr>
              <a:t>贝尔曼方程</a:t>
            </a:r>
            <a:endParaRPr lang="zh-CN" altLang="en-US" sz="2400" dirty="0">
              <a:solidFill>
                <a:schemeClr val="bg1"/>
              </a:solidFill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760" y="1086485"/>
            <a:ext cx="9685655" cy="5046980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235885" y="116633"/>
            <a:ext cx="11620755" cy="6696612"/>
            <a:chOff x="235885" y="116633"/>
            <a:chExt cx="11620755" cy="6696612"/>
          </a:xfrm>
        </p:grpSpPr>
        <p:grpSp>
          <p:nvGrpSpPr>
            <p:cNvPr id="3" name="组合 2"/>
            <p:cNvGrpSpPr/>
            <p:nvPr/>
          </p:nvGrpSpPr>
          <p:grpSpPr>
            <a:xfrm>
              <a:off x="335361" y="116633"/>
              <a:ext cx="629872" cy="612768"/>
              <a:chOff x="3070727" y="196457"/>
              <a:chExt cx="692047" cy="673255"/>
            </a:xfrm>
          </p:grpSpPr>
          <p:sp>
            <p:nvSpPr>
              <p:cNvPr id="13" name="平行四边形 12"/>
              <p:cNvSpPr/>
              <p:nvPr/>
            </p:nvSpPr>
            <p:spPr>
              <a:xfrm>
                <a:off x="3070727" y="196457"/>
                <a:ext cx="629587" cy="612775"/>
              </a:xfrm>
              <a:prstGeom prst="parallelogram">
                <a:avLst/>
              </a:prstGeom>
              <a:solidFill>
                <a:srgbClr val="03617A"/>
              </a:solidFill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4" name="平行四边形 13"/>
              <p:cNvSpPr/>
              <p:nvPr/>
            </p:nvSpPr>
            <p:spPr>
              <a:xfrm>
                <a:off x="3133187" y="256937"/>
                <a:ext cx="629587" cy="612775"/>
              </a:xfrm>
              <a:prstGeom prst="parallelogram">
                <a:avLst/>
              </a:prstGeom>
              <a:noFill/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  <p:cxnSp>
          <p:nvCxnSpPr>
            <p:cNvPr id="4" name="直接连接符 3"/>
            <p:cNvCxnSpPr/>
            <p:nvPr/>
          </p:nvCxnSpPr>
          <p:spPr>
            <a:xfrm>
              <a:off x="367840" y="809674"/>
              <a:ext cx="11488800" cy="0"/>
            </a:xfrm>
            <a:prstGeom prst="line">
              <a:avLst/>
            </a:prstGeom>
            <a:noFill/>
            <a:ln w="9525" cap="flat" cmpd="sng" algn="ctr">
              <a:solidFill>
                <a:srgbClr val="03617A"/>
              </a:solidFill>
              <a:prstDash val="solid"/>
            </a:ln>
            <a:effectLst/>
          </p:spPr>
        </p:cxnSp>
        <p:sp>
          <p:nvSpPr>
            <p:cNvPr id="5" name="文本占位符 5"/>
            <p:cNvSpPr txBox="1"/>
            <p:nvPr/>
          </p:nvSpPr>
          <p:spPr>
            <a:xfrm>
              <a:off x="1127448" y="193957"/>
              <a:ext cx="7918898" cy="6127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charset="-122"/>
                  <a:ea typeface="微软雅黑" panose="020B050302020402020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zh-CN" altLang="en-US" dirty="0">
                  <a:solidFill>
                    <a:srgbClr val="03617A"/>
                  </a:solidFill>
                </a:rPr>
                <a:t>问题</a:t>
              </a:r>
              <a:r>
                <a:rPr lang="en-US" altLang="zh-CN" dirty="0">
                  <a:solidFill>
                    <a:srgbClr val="03617A"/>
                  </a:solidFill>
                </a:rPr>
                <a:t>2</a:t>
              </a:r>
              <a:r>
                <a:rPr lang="en-US" altLang="zh-CN" dirty="0">
                  <a:solidFill>
                    <a:srgbClr val="03617A"/>
                  </a:solidFill>
                </a:rPr>
                <a:t>——</a:t>
              </a:r>
              <a:r>
                <a:rPr lang="zh-CN" altLang="en-US" dirty="0">
                  <a:solidFill>
                    <a:srgbClr val="03617A"/>
                  </a:solidFill>
                </a:rPr>
                <a:t>模型</a:t>
              </a:r>
              <a:r>
                <a:rPr lang="zh-CN" altLang="en-US" dirty="0">
                  <a:solidFill>
                    <a:srgbClr val="03617A"/>
                  </a:solidFill>
                </a:rPr>
                <a:t>求解</a:t>
              </a:r>
              <a:endParaRPr lang="zh-CN" altLang="en-US" dirty="0">
                <a:solidFill>
                  <a:srgbClr val="03617A"/>
                </a:solidFill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35885" y="6410629"/>
              <a:ext cx="2615973" cy="402616"/>
            </a:xfrm>
            <a:prstGeom prst="rect">
              <a:avLst/>
            </a:prstGeom>
          </p:spPr>
        </p:pic>
      </p:grp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3" t="13201" r="1106" b="17748"/>
          <a:stretch>
            <a:fillRect/>
          </a:stretch>
        </p:blipFill>
        <p:spPr>
          <a:xfrm>
            <a:off x="8625821" y="71345"/>
            <a:ext cx="3250672" cy="64829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35885" y="116633"/>
            <a:ext cx="11620755" cy="6696612"/>
            <a:chOff x="235885" y="116633"/>
            <a:chExt cx="11620755" cy="6696612"/>
          </a:xfrm>
        </p:grpSpPr>
        <p:grpSp>
          <p:nvGrpSpPr>
            <p:cNvPr id="3" name="组合 2"/>
            <p:cNvGrpSpPr/>
            <p:nvPr/>
          </p:nvGrpSpPr>
          <p:grpSpPr>
            <a:xfrm>
              <a:off x="335361" y="116633"/>
              <a:ext cx="629872" cy="612768"/>
              <a:chOff x="3070727" y="196457"/>
              <a:chExt cx="692047" cy="673255"/>
            </a:xfrm>
          </p:grpSpPr>
          <p:sp>
            <p:nvSpPr>
              <p:cNvPr id="13" name="平行四边形 12"/>
              <p:cNvSpPr/>
              <p:nvPr/>
            </p:nvSpPr>
            <p:spPr>
              <a:xfrm>
                <a:off x="3070727" y="196457"/>
                <a:ext cx="629587" cy="612775"/>
              </a:xfrm>
              <a:prstGeom prst="parallelogram">
                <a:avLst/>
              </a:prstGeom>
              <a:solidFill>
                <a:srgbClr val="03617A"/>
              </a:solidFill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4" name="平行四边形 13"/>
              <p:cNvSpPr/>
              <p:nvPr/>
            </p:nvSpPr>
            <p:spPr>
              <a:xfrm>
                <a:off x="3133187" y="256937"/>
                <a:ext cx="629587" cy="612775"/>
              </a:xfrm>
              <a:prstGeom prst="parallelogram">
                <a:avLst/>
              </a:prstGeom>
              <a:noFill/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  <p:cxnSp>
          <p:nvCxnSpPr>
            <p:cNvPr id="4" name="直接连接符 3"/>
            <p:cNvCxnSpPr/>
            <p:nvPr/>
          </p:nvCxnSpPr>
          <p:spPr>
            <a:xfrm>
              <a:off x="367840" y="809674"/>
              <a:ext cx="11488800" cy="0"/>
            </a:xfrm>
            <a:prstGeom prst="line">
              <a:avLst/>
            </a:prstGeom>
            <a:noFill/>
            <a:ln w="9525" cap="flat" cmpd="sng" algn="ctr">
              <a:solidFill>
                <a:srgbClr val="03617A"/>
              </a:solidFill>
              <a:prstDash val="solid"/>
            </a:ln>
            <a:effectLst/>
          </p:spPr>
        </p:cxnSp>
        <p:sp>
          <p:nvSpPr>
            <p:cNvPr id="5" name="文本占位符 5"/>
            <p:cNvSpPr txBox="1"/>
            <p:nvPr/>
          </p:nvSpPr>
          <p:spPr>
            <a:xfrm>
              <a:off x="1127448" y="193957"/>
              <a:ext cx="7918898" cy="6127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charset="-122"/>
                  <a:ea typeface="微软雅黑" panose="020B050302020402020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问题</a:t>
              </a:r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3——</a:t>
              </a: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模型分析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3617A"/>
                </a:solidFill>
                <a:effectLst/>
                <a:uLnTx/>
                <a:uFillTx/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1" cstate="print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35885" y="6410629"/>
              <a:ext cx="2615973" cy="402616"/>
            </a:xfrm>
            <a:prstGeom prst="rect">
              <a:avLst/>
            </a:prstGeom>
          </p:spPr>
        </p:pic>
      </p:grp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3" t="13201" r="1106" b="17748"/>
          <a:stretch>
            <a:fillRect/>
          </a:stretch>
        </p:blipFill>
        <p:spPr>
          <a:xfrm>
            <a:off x="8625821" y="71345"/>
            <a:ext cx="3250672" cy="648297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rcRect b="12252"/>
          <a:stretch>
            <a:fillRect/>
          </a:stretch>
        </p:blipFill>
        <p:spPr>
          <a:xfrm>
            <a:off x="1561148" y="944880"/>
            <a:ext cx="4003675" cy="252412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7081520" y="1422400"/>
            <a:ext cx="4592320" cy="9531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CN" altLang="en-US" sz="2000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总状态数量随着</a:t>
            </a:r>
            <a:r>
              <a:rPr lang="en-US" altLang="zh-CN" sz="2000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m</a:t>
            </a:r>
            <a:r>
              <a:rPr lang="zh-CN" altLang="en-US" sz="2000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、</a:t>
            </a:r>
            <a:r>
              <a:rPr lang="en-US" altLang="zh-CN" sz="2000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n</a:t>
            </a:r>
            <a:r>
              <a:rPr lang="zh-CN" altLang="en-US" sz="2000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变化呈指数增长</a:t>
            </a:r>
            <a:endParaRPr lang="zh-CN" altLang="en-US" sz="2000">
              <a:solidFill>
                <a:srgbClr val="000000"/>
              </a:solidFill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  <a:sym typeface="+mn-ea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400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状态数多，模型复杂</a:t>
            </a:r>
            <a:endParaRPr lang="zh-CN" altLang="en-US" sz="2400">
              <a:solidFill>
                <a:srgbClr val="000000"/>
              </a:solidFill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  <a:sym typeface="+mn-ea"/>
            </a:endParaRPr>
          </a:p>
        </p:txBody>
      </p:sp>
      <p:sp>
        <p:nvSpPr>
          <p:cNvPr id="12" name="下箭头 11"/>
          <p:cNvSpPr/>
          <p:nvPr/>
        </p:nvSpPr>
        <p:spPr>
          <a:xfrm>
            <a:off x="8433118" y="2470150"/>
            <a:ext cx="294640" cy="1280160"/>
          </a:xfrm>
          <a:prstGeom prst="downArrow">
            <a:avLst/>
          </a:prstGeom>
          <a:solidFill>
            <a:srgbClr val="4E90A2"/>
          </a:solidFill>
          <a:ln>
            <a:solidFill>
              <a:srgbClr val="327F93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000"/>
          </a:p>
        </p:txBody>
      </p:sp>
      <p:sp>
        <p:nvSpPr>
          <p:cNvPr id="15" name="文本框 14"/>
          <p:cNvSpPr txBox="1"/>
          <p:nvPr/>
        </p:nvSpPr>
        <p:spPr>
          <a:xfrm>
            <a:off x="8728710" y="2762250"/>
            <a:ext cx="2945130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CN" altLang="en-US" sz="2000">
                <a:solidFill>
                  <a:srgbClr val="000000"/>
                </a:solidFill>
                <a:latin typeface="FandolSong-Bold-Identity-H"/>
                <a:ea typeface="FandolSong-Bold-Identity-H"/>
                <a:sym typeface="+mn-ea"/>
              </a:rPr>
              <a:t>拆成多个子树</a:t>
            </a:r>
            <a:endParaRPr lang="zh-CN" altLang="en-US" sz="2000">
              <a:solidFill>
                <a:srgbClr val="000000"/>
              </a:solidFill>
              <a:latin typeface="FandolSong-Bold-Identity-H"/>
              <a:ea typeface="FandolSong-Bold-Identity-H"/>
              <a:sym typeface="+mn-ea"/>
            </a:endParaRPr>
          </a:p>
          <a:p>
            <a:pPr algn="l"/>
            <a:r>
              <a:rPr lang="zh-CN" altLang="en-US" sz="2000">
                <a:solidFill>
                  <a:srgbClr val="000000"/>
                </a:solidFill>
                <a:latin typeface="Cambria Math" panose="02040503050406030204" charset="0"/>
                <a:ea typeface="FandolSong-Bold-Identity-H"/>
                <a:cs typeface="Cambria Math" panose="02040503050406030204" charset="0"/>
                <a:sym typeface="+mn-ea"/>
              </a:rPr>
              <a:t>复用马尔可夫决策模型</a:t>
            </a:r>
            <a:endParaRPr lang="zh-CN" altLang="en-US" sz="2000">
              <a:solidFill>
                <a:srgbClr val="000000"/>
              </a:solidFill>
              <a:latin typeface="FandolSong-Bold-Identity-H"/>
              <a:ea typeface="FandolSong-Bold-Identity-H"/>
              <a:sym typeface="+mn-ea"/>
            </a:endParaRPr>
          </a:p>
        </p:txBody>
      </p:sp>
      <p:grpSp>
        <p:nvGrpSpPr>
          <p:cNvPr id="26" name="组合 25"/>
          <p:cNvGrpSpPr/>
          <p:nvPr/>
        </p:nvGrpSpPr>
        <p:grpSpPr>
          <a:xfrm>
            <a:off x="332105" y="3642360"/>
            <a:ext cx="6461760" cy="2667000"/>
            <a:chOff x="523" y="5736"/>
            <a:chExt cx="10176" cy="4200"/>
          </a:xfrm>
        </p:grpSpPr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63" y="5906"/>
              <a:ext cx="4481" cy="1841"/>
            </a:xfrm>
            <a:prstGeom prst="rect">
              <a:avLst/>
            </a:prstGeom>
          </p:spPr>
        </p:pic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772" y="6014"/>
              <a:ext cx="4479" cy="1733"/>
            </a:xfrm>
            <a:prstGeom prst="rect">
              <a:avLst/>
            </a:prstGeom>
          </p:spPr>
        </p:pic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58" y="8359"/>
              <a:ext cx="4479" cy="1124"/>
            </a:xfrm>
            <a:prstGeom prst="rect">
              <a:avLst/>
            </a:prstGeom>
          </p:spPr>
        </p:pic>
        <p:pic>
          <p:nvPicPr>
            <p:cNvPr id="21" name="图片 20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916" y="8134"/>
              <a:ext cx="4190" cy="1560"/>
            </a:xfrm>
            <a:prstGeom prst="rect">
              <a:avLst/>
            </a:prstGeom>
          </p:spPr>
        </p:pic>
        <p:sp>
          <p:nvSpPr>
            <p:cNvPr id="22" name="矩形 21"/>
            <p:cNvSpPr/>
            <p:nvPr/>
          </p:nvSpPr>
          <p:spPr>
            <a:xfrm>
              <a:off x="523" y="5736"/>
              <a:ext cx="10176" cy="4201"/>
            </a:xfrm>
            <a:prstGeom prst="rect">
              <a:avLst/>
            </a:prstGeom>
            <a:ln>
              <a:solidFill>
                <a:srgbClr val="327F93"/>
              </a:solidFill>
            </a:ln>
          </p:spPr>
          <p:style>
            <a:lnRef idx="3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28" name="矩形 27"/>
          <p:cNvSpPr/>
          <p:nvPr/>
        </p:nvSpPr>
        <p:spPr>
          <a:xfrm>
            <a:off x="332105" y="970915"/>
            <a:ext cx="6461760" cy="2571750"/>
          </a:xfrm>
          <a:prstGeom prst="rect">
            <a:avLst/>
          </a:prstGeom>
          <a:ln>
            <a:solidFill>
              <a:srgbClr val="4E90A2"/>
            </a:solidFill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9" name="文本框 28"/>
          <p:cNvSpPr txBox="1"/>
          <p:nvPr/>
        </p:nvSpPr>
        <p:spPr>
          <a:xfrm>
            <a:off x="7081520" y="3886835"/>
            <a:ext cx="4999355" cy="24733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457200" algn="l">
              <a:lnSpc>
                <a:spcPct val="120000"/>
              </a:lnSpc>
            </a:pPr>
            <a:r>
              <a:rPr lang="en-US" altLang="zh-CN" sz="2400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     </a:t>
            </a:r>
            <a:r>
              <a:rPr lang="zh-CN" altLang="en-US" sz="2400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状态数较少</a:t>
            </a:r>
            <a:endParaRPr lang="zh-CN" altLang="en-US" sz="2400">
              <a:solidFill>
                <a:srgbClr val="000000"/>
              </a:solidFill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en-US" altLang="zh-CN" sz="2000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1. </a:t>
            </a:r>
            <a:r>
              <a:rPr lang="zh-CN" altLang="en-US" sz="2000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零配件状态设定与动作设定</a:t>
            </a:r>
            <a:r>
              <a:rPr lang="zh-CN" altLang="en-US" sz="2000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相似</a:t>
            </a:r>
            <a:endParaRPr lang="zh-CN" altLang="en-US" sz="2000">
              <a:solidFill>
                <a:srgbClr val="000000"/>
              </a:solidFill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  <a:sym typeface="+mn-ea"/>
            </a:endParaRPr>
          </a:p>
          <a:p>
            <a:pPr algn="l">
              <a:lnSpc>
                <a:spcPct val="120000"/>
              </a:lnSpc>
            </a:pPr>
            <a:r>
              <a:rPr lang="en-US" altLang="zh-CN" sz="2000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2. </a:t>
            </a:r>
            <a:r>
              <a:rPr lang="zh-CN" altLang="en-US" sz="2000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可以直接复用问题二的模型与方程，只需调整迁移概率矩阵和</a:t>
            </a:r>
            <a:r>
              <a:rPr lang="zh-CN" altLang="en-US" sz="2000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代价函数</a:t>
            </a:r>
            <a:endParaRPr lang="zh-CN" altLang="en-US" sz="2000">
              <a:solidFill>
                <a:srgbClr val="000000"/>
              </a:solidFill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  <a:sym typeface="+mn-ea"/>
            </a:endParaRPr>
          </a:p>
          <a:p>
            <a:pPr algn="l">
              <a:lnSpc>
                <a:spcPct val="120000"/>
              </a:lnSpc>
            </a:pPr>
            <a:r>
              <a:rPr lang="en-US" altLang="zh-CN" sz="2000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3. </a:t>
            </a:r>
            <a:r>
              <a:rPr lang="zh-CN" altLang="en-US" sz="2000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可以推广到不同的</a:t>
            </a:r>
            <a:r>
              <a:rPr lang="en-US" altLang="zh-CN" sz="2000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m</a:t>
            </a:r>
            <a:r>
              <a:rPr lang="zh-CN" altLang="en-US" sz="2000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、</a:t>
            </a:r>
            <a:r>
              <a:rPr lang="en-US" altLang="zh-CN" sz="2000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n</a:t>
            </a:r>
            <a:r>
              <a:rPr lang="zh-CN" altLang="en-US" sz="2000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值，适用于更复杂的生产</a:t>
            </a:r>
            <a:r>
              <a:rPr lang="zh-CN" altLang="en-US" sz="2000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情境</a:t>
            </a:r>
            <a:endParaRPr lang="zh-CN" altLang="en-US" sz="2000">
              <a:solidFill>
                <a:srgbClr val="000000"/>
              </a:solidFill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图片 4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208645" cy="6858000"/>
          </a:xfrm>
          <a:prstGeom prst="rect">
            <a:avLst/>
          </a:prstGeom>
        </p:spPr>
      </p:pic>
      <p:sp>
        <p:nvSpPr>
          <p:cNvPr id="4" name="PA-矩形 8"/>
          <p:cNvSpPr/>
          <p:nvPr>
            <p:custDataLst>
              <p:tags r:id="rId3"/>
            </p:custDataLst>
          </p:nvPr>
        </p:nvSpPr>
        <p:spPr>
          <a:xfrm>
            <a:off x="0" y="0"/>
            <a:ext cx="5208645" cy="6872990"/>
          </a:xfrm>
          <a:prstGeom prst="rect">
            <a:avLst/>
          </a:prstGeom>
          <a:gradFill flip="none" rotWithShape="1">
            <a:gsLst>
              <a:gs pos="100000">
                <a:srgbClr val="03617A">
                  <a:alpha val="62000"/>
                </a:srgbClr>
              </a:gs>
              <a:gs pos="0">
                <a:srgbClr val="03617A">
                  <a:alpha val="62000"/>
                </a:srgbClr>
              </a:gs>
            </a:gsLst>
            <a:lin ang="54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kern="0">
              <a:solidFill>
                <a:srgbClr val="FFFFFF"/>
              </a:solidFill>
              <a:latin typeface="Arial" panose="020B0604020202020204"/>
              <a:ea typeface="微软雅黑" panose="020B0503020204020204" charset="-122"/>
              <a:cs typeface="+mn-ea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501730" y="1791519"/>
            <a:ext cx="6831989" cy="5969958"/>
          </a:xfrm>
          <a:prstGeom prst="rect">
            <a:avLst/>
          </a:prstGeom>
        </p:spPr>
      </p:pic>
      <p:grpSp>
        <p:nvGrpSpPr>
          <p:cNvPr id="5" name="PA-组合 20"/>
          <p:cNvGrpSpPr/>
          <p:nvPr>
            <p:custDataLst>
              <p:tags r:id="rId5"/>
            </p:custDataLst>
          </p:nvPr>
        </p:nvGrpSpPr>
        <p:grpSpPr>
          <a:xfrm>
            <a:off x="6032739" y="1506205"/>
            <a:ext cx="672405" cy="923330"/>
            <a:chOff x="7138670" y="1012807"/>
            <a:chExt cx="672405" cy="923330"/>
          </a:xfrm>
        </p:grpSpPr>
        <p:sp>
          <p:nvSpPr>
            <p:cNvPr id="6" name="PA-任意多边形 9"/>
            <p:cNvSpPr/>
            <p:nvPr>
              <p:custDataLst>
                <p:tags r:id="rId6"/>
              </p:custDataLst>
            </p:nvPr>
          </p:nvSpPr>
          <p:spPr>
            <a:xfrm>
              <a:off x="7138670" y="1555752"/>
              <a:ext cx="360050" cy="202528"/>
            </a:xfrm>
            <a:custGeom>
              <a:avLst/>
              <a:gdLst>
                <a:gd name="connsiteX0" fmla="*/ 0 w 12192000"/>
                <a:gd name="connsiteY0" fmla="*/ 0 h 6858000"/>
                <a:gd name="connsiteX1" fmla="*/ 12192000 w 12192000"/>
                <a:gd name="connsiteY1" fmla="*/ 0 h 6858000"/>
                <a:gd name="connsiteX2" fmla="*/ 12192000 w 12192000"/>
                <a:gd name="connsiteY2" fmla="*/ 1 h 6858000"/>
                <a:gd name="connsiteX3" fmla="*/ 8438627 w 12192000"/>
                <a:gd name="connsiteY3" fmla="*/ 1 h 6858000"/>
                <a:gd name="connsiteX4" fmla="*/ 12192000 w 12192000"/>
                <a:gd name="connsiteY4" fmla="*/ 5623285 h 6858000"/>
                <a:gd name="connsiteX5" fmla="*/ 12192000 w 12192000"/>
                <a:gd name="connsiteY5" fmla="*/ 6858000 h 6858000"/>
                <a:gd name="connsiteX6" fmla="*/ 0 w 12192000"/>
                <a:gd name="connsiteY6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192000" h="6858000">
                  <a:moveTo>
                    <a:pt x="0" y="0"/>
                  </a:moveTo>
                  <a:lnTo>
                    <a:pt x="12192000" y="0"/>
                  </a:lnTo>
                  <a:lnTo>
                    <a:pt x="12192000" y="1"/>
                  </a:lnTo>
                  <a:lnTo>
                    <a:pt x="8438627" y="1"/>
                  </a:lnTo>
                  <a:lnTo>
                    <a:pt x="12192000" y="5623285"/>
                  </a:lnTo>
                  <a:lnTo>
                    <a:pt x="12192000" y="6858000"/>
                  </a:lnTo>
                  <a:lnTo>
                    <a:pt x="0" y="6858000"/>
                  </a:lnTo>
                  <a:close/>
                </a:path>
              </a:pathLst>
            </a:custGeom>
            <a:gradFill flip="none" rotWithShape="1">
              <a:gsLst>
                <a:gs pos="2000">
                  <a:srgbClr val="03617A"/>
                </a:gs>
                <a:gs pos="72000">
                  <a:srgbClr val="03617A">
                    <a:alpha val="40000"/>
                  </a:srgbClr>
                </a:gs>
                <a:gs pos="100000">
                  <a:srgbClr val="03617A">
                    <a:alpha val="0"/>
                  </a:srgbClr>
                </a:gs>
              </a:gsLst>
              <a:lin ang="8400000" scaled="0"/>
              <a:tileRect/>
            </a:gradFill>
            <a:ln w="12700" cap="flat" cmpd="sng" algn="ctr">
              <a:noFill/>
              <a:prstDash val="solid"/>
              <a:miter lim="800000"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 dirty="0">
                <a:solidFill>
                  <a:srgbClr val="FFFFFF"/>
                </a:solidFill>
                <a:latin typeface="Arial" panose="020B0604020202020204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7" name="PA-文本框 13"/>
            <p:cNvSpPr txBox="1"/>
            <p:nvPr>
              <p:custDataLst>
                <p:tags r:id="rId7"/>
              </p:custDataLst>
            </p:nvPr>
          </p:nvSpPr>
          <p:spPr>
            <a:xfrm>
              <a:off x="7186365" y="1012807"/>
              <a:ext cx="62471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altLang="zh-CN" sz="5400" b="1" i="1" kern="0" dirty="0">
                  <a:solidFill>
                    <a:srgbClr val="03617A"/>
                  </a:solidFill>
                  <a:latin typeface="Arial" panose="020B0604020202020204"/>
                  <a:ea typeface="微软雅黑" panose="020B0503020204020204" charset="-122"/>
                  <a:cs typeface="+mn-ea"/>
                  <a:sym typeface="+mn-lt"/>
                </a:rPr>
                <a:t>1</a:t>
              </a:r>
              <a:endParaRPr lang="zh-CN" altLang="en-US" sz="5400" b="1" i="1" kern="0" dirty="0">
                <a:solidFill>
                  <a:srgbClr val="03617A"/>
                </a:solidFill>
                <a:latin typeface="Arial" panose="020B0604020202020204"/>
                <a:ea typeface="微软雅黑" panose="020B0503020204020204" charset="-122"/>
                <a:cs typeface="+mn-ea"/>
                <a:sym typeface="+mn-lt"/>
              </a:endParaRPr>
            </a:p>
          </p:txBody>
        </p:sp>
      </p:grpSp>
      <p:grpSp>
        <p:nvGrpSpPr>
          <p:cNvPr id="8" name="PA-组合 19"/>
          <p:cNvGrpSpPr/>
          <p:nvPr>
            <p:custDataLst>
              <p:tags r:id="rId8"/>
            </p:custDataLst>
          </p:nvPr>
        </p:nvGrpSpPr>
        <p:grpSpPr>
          <a:xfrm>
            <a:off x="6032739" y="2617813"/>
            <a:ext cx="672405" cy="830997"/>
            <a:chOff x="7138670" y="2490624"/>
            <a:chExt cx="672405" cy="830997"/>
          </a:xfrm>
        </p:grpSpPr>
        <p:sp>
          <p:nvSpPr>
            <p:cNvPr id="9" name="PA-任意多边形 10"/>
            <p:cNvSpPr/>
            <p:nvPr>
              <p:custDataLst>
                <p:tags r:id="rId9"/>
              </p:custDataLst>
            </p:nvPr>
          </p:nvSpPr>
          <p:spPr>
            <a:xfrm>
              <a:off x="7138670" y="2967858"/>
              <a:ext cx="360050" cy="202528"/>
            </a:xfrm>
            <a:custGeom>
              <a:avLst/>
              <a:gdLst>
                <a:gd name="connsiteX0" fmla="*/ 0 w 12192000"/>
                <a:gd name="connsiteY0" fmla="*/ 0 h 6858000"/>
                <a:gd name="connsiteX1" fmla="*/ 12192000 w 12192000"/>
                <a:gd name="connsiteY1" fmla="*/ 0 h 6858000"/>
                <a:gd name="connsiteX2" fmla="*/ 12192000 w 12192000"/>
                <a:gd name="connsiteY2" fmla="*/ 1 h 6858000"/>
                <a:gd name="connsiteX3" fmla="*/ 8438627 w 12192000"/>
                <a:gd name="connsiteY3" fmla="*/ 1 h 6858000"/>
                <a:gd name="connsiteX4" fmla="*/ 12192000 w 12192000"/>
                <a:gd name="connsiteY4" fmla="*/ 5623285 h 6858000"/>
                <a:gd name="connsiteX5" fmla="*/ 12192000 w 12192000"/>
                <a:gd name="connsiteY5" fmla="*/ 6858000 h 6858000"/>
                <a:gd name="connsiteX6" fmla="*/ 0 w 12192000"/>
                <a:gd name="connsiteY6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192000" h="6858000">
                  <a:moveTo>
                    <a:pt x="0" y="0"/>
                  </a:moveTo>
                  <a:lnTo>
                    <a:pt x="12192000" y="0"/>
                  </a:lnTo>
                  <a:lnTo>
                    <a:pt x="12192000" y="1"/>
                  </a:lnTo>
                  <a:lnTo>
                    <a:pt x="8438627" y="1"/>
                  </a:lnTo>
                  <a:lnTo>
                    <a:pt x="12192000" y="5623285"/>
                  </a:lnTo>
                  <a:lnTo>
                    <a:pt x="12192000" y="6858000"/>
                  </a:lnTo>
                  <a:lnTo>
                    <a:pt x="0" y="6858000"/>
                  </a:lnTo>
                  <a:close/>
                </a:path>
              </a:pathLst>
            </a:custGeom>
            <a:gradFill flip="none" rotWithShape="1">
              <a:gsLst>
                <a:gs pos="2000">
                  <a:srgbClr val="03617A"/>
                </a:gs>
                <a:gs pos="72000">
                  <a:srgbClr val="03617A">
                    <a:alpha val="40000"/>
                  </a:srgbClr>
                </a:gs>
                <a:gs pos="100000">
                  <a:srgbClr val="03617A">
                    <a:alpha val="0"/>
                  </a:srgbClr>
                </a:gs>
              </a:gsLst>
              <a:lin ang="8400000" scaled="0"/>
              <a:tileRect/>
            </a:gradFill>
            <a:ln w="12700" cap="flat" cmpd="sng" algn="ctr">
              <a:noFill/>
              <a:prstDash val="solid"/>
              <a:miter lim="800000"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>
                <a:solidFill>
                  <a:srgbClr val="FFFFFF"/>
                </a:solidFill>
                <a:latin typeface="Arial" panose="020B0604020202020204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10" name="PA-文本框 14"/>
            <p:cNvSpPr txBox="1"/>
            <p:nvPr>
              <p:custDataLst>
                <p:tags r:id="rId10"/>
              </p:custDataLst>
            </p:nvPr>
          </p:nvSpPr>
          <p:spPr>
            <a:xfrm>
              <a:off x="7186365" y="2490624"/>
              <a:ext cx="62471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altLang="zh-CN" sz="4800" b="1" i="1" kern="0" dirty="0">
                  <a:solidFill>
                    <a:srgbClr val="03617A"/>
                  </a:solidFill>
                  <a:latin typeface="Arial" panose="020B0604020202020204"/>
                  <a:ea typeface="微软雅黑" panose="020B0503020204020204" charset="-122"/>
                  <a:cs typeface="+mn-ea"/>
                  <a:sym typeface="+mn-lt"/>
                </a:rPr>
                <a:t>2</a:t>
              </a:r>
              <a:endParaRPr lang="zh-CN" altLang="en-US" sz="4800" b="1" i="1" kern="0" dirty="0">
                <a:solidFill>
                  <a:srgbClr val="03617A"/>
                </a:solidFill>
                <a:latin typeface="Arial" panose="020B0604020202020204"/>
                <a:ea typeface="微软雅黑" panose="020B0503020204020204" charset="-122"/>
                <a:cs typeface="+mn-ea"/>
                <a:sym typeface="+mn-lt"/>
              </a:endParaRPr>
            </a:p>
          </p:txBody>
        </p:sp>
      </p:grpSp>
      <p:sp>
        <p:nvSpPr>
          <p:cNvPr id="11" name="PA-任意多边形 11"/>
          <p:cNvSpPr/>
          <p:nvPr>
            <p:custDataLst>
              <p:tags r:id="rId11"/>
            </p:custDataLst>
          </p:nvPr>
        </p:nvSpPr>
        <p:spPr>
          <a:xfrm>
            <a:off x="6032739" y="4131791"/>
            <a:ext cx="360050" cy="202528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1 h 6858000"/>
              <a:gd name="connsiteX3" fmla="*/ 8438627 w 12192000"/>
              <a:gd name="connsiteY3" fmla="*/ 1 h 6858000"/>
              <a:gd name="connsiteX4" fmla="*/ 12192000 w 12192000"/>
              <a:gd name="connsiteY4" fmla="*/ 5623285 h 6858000"/>
              <a:gd name="connsiteX5" fmla="*/ 12192000 w 12192000"/>
              <a:gd name="connsiteY5" fmla="*/ 6858000 h 6858000"/>
              <a:gd name="connsiteX6" fmla="*/ 0 w 1219200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1"/>
                </a:lnTo>
                <a:lnTo>
                  <a:pt x="8438627" y="1"/>
                </a:lnTo>
                <a:lnTo>
                  <a:pt x="12192000" y="5623285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2000">
                <a:srgbClr val="03617A"/>
              </a:gs>
              <a:gs pos="72000">
                <a:srgbClr val="03617A">
                  <a:alpha val="40000"/>
                </a:srgbClr>
              </a:gs>
              <a:gs pos="100000">
                <a:srgbClr val="03617A">
                  <a:alpha val="0"/>
                </a:srgbClr>
              </a:gs>
            </a:gsLst>
            <a:lin ang="8400000" scaled="0"/>
            <a:tileRect/>
          </a:gradFill>
          <a:ln w="12700" cap="flat" cmpd="sng" algn="ctr">
            <a:noFill/>
            <a:prstDash val="solid"/>
            <a:miter lim="800000"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>
              <a:defRPr/>
            </a:pPr>
            <a:endParaRPr lang="zh-CN" altLang="en-US" kern="0">
              <a:solidFill>
                <a:srgbClr val="FFFFFF"/>
              </a:solidFill>
              <a:latin typeface="Arial" panose="020B0604020202020204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12" name="PA-文本框 15"/>
          <p:cNvSpPr txBox="1"/>
          <p:nvPr>
            <p:custDataLst>
              <p:tags r:id="rId12"/>
            </p:custDataLst>
          </p:nvPr>
        </p:nvSpPr>
        <p:spPr>
          <a:xfrm>
            <a:off x="6080434" y="3637087"/>
            <a:ext cx="6247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i="1" dirty="0">
                <a:solidFill>
                  <a:srgbClr val="03617A"/>
                </a:solidFill>
                <a:latin typeface="Arial" panose="020B0604020202020204"/>
                <a:ea typeface="微软雅黑" panose="020B0503020204020204" charset="-122"/>
                <a:cs typeface="+mn-ea"/>
                <a:sym typeface="+mn-lt"/>
              </a:rPr>
              <a:t>3</a:t>
            </a:r>
            <a:endParaRPr lang="zh-CN" altLang="en-US" sz="4800" b="1" i="1" dirty="0">
              <a:solidFill>
                <a:srgbClr val="03617A"/>
              </a:solidFill>
              <a:latin typeface="Arial" panose="020B0604020202020204"/>
              <a:ea typeface="微软雅黑" panose="020B0503020204020204" charset="-122"/>
              <a:cs typeface="+mn-ea"/>
              <a:sym typeface="+mn-lt"/>
            </a:endParaRPr>
          </a:p>
        </p:txBody>
      </p:sp>
      <p:grpSp>
        <p:nvGrpSpPr>
          <p:cNvPr id="13" name="PA-组合 17"/>
          <p:cNvGrpSpPr/>
          <p:nvPr>
            <p:custDataLst>
              <p:tags r:id="rId13"/>
            </p:custDataLst>
          </p:nvPr>
        </p:nvGrpSpPr>
        <p:grpSpPr>
          <a:xfrm>
            <a:off x="6032739" y="4656362"/>
            <a:ext cx="672405" cy="830997"/>
            <a:chOff x="7138670" y="5303103"/>
            <a:chExt cx="672405" cy="830997"/>
          </a:xfrm>
        </p:grpSpPr>
        <p:sp>
          <p:nvSpPr>
            <p:cNvPr id="14" name="PA-任意多边形 12"/>
            <p:cNvSpPr/>
            <p:nvPr>
              <p:custDataLst>
                <p:tags r:id="rId14"/>
              </p:custDataLst>
            </p:nvPr>
          </p:nvSpPr>
          <p:spPr>
            <a:xfrm>
              <a:off x="7138670" y="5792070"/>
              <a:ext cx="360050" cy="202528"/>
            </a:xfrm>
            <a:custGeom>
              <a:avLst/>
              <a:gdLst>
                <a:gd name="connsiteX0" fmla="*/ 0 w 12192000"/>
                <a:gd name="connsiteY0" fmla="*/ 0 h 6858000"/>
                <a:gd name="connsiteX1" fmla="*/ 12192000 w 12192000"/>
                <a:gd name="connsiteY1" fmla="*/ 0 h 6858000"/>
                <a:gd name="connsiteX2" fmla="*/ 12192000 w 12192000"/>
                <a:gd name="connsiteY2" fmla="*/ 1 h 6858000"/>
                <a:gd name="connsiteX3" fmla="*/ 8438627 w 12192000"/>
                <a:gd name="connsiteY3" fmla="*/ 1 h 6858000"/>
                <a:gd name="connsiteX4" fmla="*/ 12192000 w 12192000"/>
                <a:gd name="connsiteY4" fmla="*/ 5623285 h 6858000"/>
                <a:gd name="connsiteX5" fmla="*/ 12192000 w 12192000"/>
                <a:gd name="connsiteY5" fmla="*/ 6858000 h 6858000"/>
                <a:gd name="connsiteX6" fmla="*/ 0 w 12192000"/>
                <a:gd name="connsiteY6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192000" h="6858000">
                  <a:moveTo>
                    <a:pt x="0" y="0"/>
                  </a:moveTo>
                  <a:lnTo>
                    <a:pt x="12192000" y="0"/>
                  </a:lnTo>
                  <a:lnTo>
                    <a:pt x="12192000" y="1"/>
                  </a:lnTo>
                  <a:lnTo>
                    <a:pt x="8438627" y="1"/>
                  </a:lnTo>
                  <a:lnTo>
                    <a:pt x="12192000" y="5623285"/>
                  </a:lnTo>
                  <a:lnTo>
                    <a:pt x="12192000" y="6858000"/>
                  </a:lnTo>
                  <a:lnTo>
                    <a:pt x="0" y="6858000"/>
                  </a:lnTo>
                  <a:close/>
                </a:path>
              </a:pathLst>
            </a:custGeom>
            <a:gradFill flip="none" rotWithShape="1">
              <a:gsLst>
                <a:gs pos="2000">
                  <a:srgbClr val="03617A"/>
                </a:gs>
                <a:gs pos="72000">
                  <a:srgbClr val="03617A">
                    <a:alpha val="40000"/>
                  </a:srgbClr>
                </a:gs>
                <a:gs pos="100000">
                  <a:srgbClr val="03617A">
                    <a:alpha val="0"/>
                  </a:srgbClr>
                </a:gs>
              </a:gsLst>
              <a:lin ang="8400000" scaled="0"/>
              <a:tileRect/>
            </a:gradFill>
            <a:ln w="12700" cap="flat" cmpd="sng" algn="ctr">
              <a:noFill/>
              <a:prstDash val="solid"/>
              <a:miter lim="800000"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 dirty="0">
                <a:solidFill>
                  <a:srgbClr val="FFFFFF"/>
                </a:solidFill>
                <a:latin typeface="Arial" panose="020B0604020202020204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15" name="PA-文本框 16"/>
            <p:cNvSpPr txBox="1"/>
            <p:nvPr>
              <p:custDataLst>
                <p:tags r:id="rId15"/>
              </p:custDataLst>
            </p:nvPr>
          </p:nvSpPr>
          <p:spPr>
            <a:xfrm>
              <a:off x="7186365" y="5303103"/>
              <a:ext cx="62471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altLang="zh-CN" sz="4800" b="1" i="1" kern="0" dirty="0">
                  <a:solidFill>
                    <a:srgbClr val="03617A"/>
                  </a:solidFill>
                  <a:latin typeface="Arial" panose="020B0604020202020204"/>
                  <a:ea typeface="微软雅黑" panose="020B0503020204020204" charset="-122"/>
                  <a:cs typeface="+mn-ea"/>
                  <a:sym typeface="+mn-lt"/>
                </a:rPr>
                <a:t>4</a:t>
              </a:r>
              <a:endParaRPr lang="zh-CN" altLang="en-US" sz="4800" b="1" i="1" kern="0" dirty="0">
                <a:solidFill>
                  <a:srgbClr val="03617A"/>
                </a:solidFill>
                <a:latin typeface="Arial" panose="020B0604020202020204"/>
                <a:ea typeface="微软雅黑" panose="020B0503020204020204" charset="-122"/>
                <a:cs typeface="+mn-ea"/>
                <a:sym typeface="+mn-lt"/>
              </a:endParaRPr>
            </a:p>
          </p:txBody>
        </p:sp>
      </p:grpSp>
      <p:sp>
        <p:nvSpPr>
          <p:cNvPr id="16" name="PA-文本框 21"/>
          <p:cNvSpPr txBox="1"/>
          <p:nvPr>
            <p:custDataLst>
              <p:tags r:id="rId16"/>
            </p:custDataLst>
          </p:nvPr>
        </p:nvSpPr>
        <p:spPr>
          <a:xfrm>
            <a:off x="6851015" y="1818005"/>
            <a:ext cx="477901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768394">
                    <a:lumMod val="75000"/>
                  </a:srgbClr>
                </a:solidFill>
                <a:latin typeface="Arial" panose="020B0604020202020204"/>
                <a:ea typeface="微软雅黑" panose="020B0503020204020204" charset="-122"/>
                <a:cs typeface="+mn-ea"/>
              </a:rPr>
              <a:t>模型分析</a:t>
            </a:r>
            <a:endParaRPr lang="zh-CN" altLang="en-US" sz="3200" dirty="0">
              <a:solidFill>
                <a:srgbClr val="768394">
                  <a:lumMod val="75000"/>
                </a:srgbClr>
              </a:solidFill>
              <a:latin typeface="Arial" panose="020B0604020202020204"/>
              <a:ea typeface="微软雅黑" panose="020B0503020204020204" charset="-122"/>
              <a:cs typeface="+mn-ea"/>
            </a:endParaRPr>
          </a:p>
        </p:txBody>
      </p:sp>
      <p:sp>
        <p:nvSpPr>
          <p:cNvPr id="17" name="PA-文本框 22"/>
          <p:cNvSpPr txBox="1"/>
          <p:nvPr>
            <p:custDataLst>
              <p:tags r:id="rId17"/>
            </p:custDataLst>
          </p:nvPr>
        </p:nvSpPr>
        <p:spPr>
          <a:xfrm>
            <a:off x="6851015" y="2834957"/>
            <a:ext cx="513178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200" dirty="0">
                <a:solidFill>
                  <a:srgbClr val="768394">
                    <a:lumMod val="75000"/>
                  </a:srgbClr>
                </a:solidFill>
                <a:latin typeface="Arial" panose="020B0604020202020204"/>
                <a:ea typeface="微软雅黑" panose="020B0503020204020204" charset="-122"/>
                <a:cs typeface="+mn-ea"/>
              </a:rPr>
              <a:t>模型建立</a:t>
            </a:r>
            <a:endParaRPr lang="zh-CN" altLang="en-US" sz="3200" dirty="0">
              <a:solidFill>
                <a:srgbClr val="768394">
                  <a:lumMod val="75000"/>
                </a:srgbClr>
              </a:solidFill>
              <a:latin typeface="Arial" panose="020B0604020202020204"/>
              <a:ea typeface="微软雅黑" panose="020B0503020204020204" charset="-122"/>
              <a:cs typeface="+mn-ea"/>
            </a:endParaRPr>
          </a:p>
        </p:txBody>
      </p:sp>
      <p:sp>
        <p:nvSpPr>
          <p:cNvPr id="18" name="PA-文本框 23"/>
          <p:cNvSpPr txBox="1"/>
          <p:nvPr>
            <p:custDataLst>
              <p:tags r:id="rId18"/>
            </p:custDataLst>
          </p:nvPr>
        </p:nvSpPr>
        <p:spPr>
          <a:xfrm>
            <a:off x="6851015" y="3825365"/>
            <a:ext cx="5060306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zh-CN" sz="3200" dirty="0">
                <a:solidFill>
                  <a:srgbClr val="768394">
                    <a:lumMod val="75000"/>
                  </a:srgbClr>
                </a:solidFill>
                <a:latin typeface="Arial" panose="020B0604020202020204"/>
                <a:ea typeface="微软雅黑" panose="020B0503020204020204" charset="-122"/>
                <a:cs typeface="+mn-ea"/>
              </a:rPr>
              <a:t>模型求解</a:t>
            </a:r>
            <a:endParaRPr lang="en-US" altLang="zh-CN" sz="3200" dirty="0">
              <a:solidFill>
                <a:srgbClr val="768394">
                  <a:lumMod val="75000"/>
                </a:srgbClr>
              </a:solidFill>
              <a:latin typeface="Arial" panose="020B0604020202020204"/>
              <a:ea typeface="微软雅黑" panose="020B0503020204020204" charset="-122"/>
              <a:cs typeface="+mn-ea"/>
            </a:endParaRPr>
          </a:p>
        </p:txBody>
      </p:sp>
      <p:sp>
        <p:nvSpPr>
          <p:cNvPr id="19" name="PA-文本框 24"/>
          <p:cNvSpPr txBox="1"/>
          <p:nvPr>
            <p:custDataLst>
              <p:tags r:id="rId19"/>
            </p:custDataLst>
          </p:nvPr>
        </p:nvSpPr>
        <p:spPr>
          <a:xfrm>
            <a:off x="6851015" y="4841027"/>
            <a:ext cx="5060306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768394">
                    <a:lumMod val="75000"/>
                  </a:srgbClr>
                </a:solidFill>
                <a:latin typeface="Arial" panose="020B0604020202020204"/>
                <a:ea typeface="微软雅黑" panose="020B0503020204020204" charset="-122"/>
                <a:cs typeface="+mn-ea"/>
                <a:sym typeface="+mn-lt"/>
              </a:rPr>
              <a:t>结果分析</a:t>
            </a:r>
            <a:endParaRPr lang="en-US" altLang="zh-CN" sz="3200" dirty="0">
              <a:solidFill>
                <a:srgbClr val="768394">
                  <a:lumMod val="75000"/>
                </a:srgbClr>
              </a:solidFill>
              <a:latin typeface="Arial" panose="020B0604020202020204"/>
              <a:ea typeface="微软雅黑" panose="020B0503020204020204" charset="-122"/>
              <a:cs typeface="+mn-ea"/>
              <a:sym typeface="+mn-lt"/>
            </a:endParaRPr>
          </a:p>
        </p:txBody>
      </p:sp>
      <p:cxnSp>
        <p:nvCxnSpPr>
          <p:cNvPr id="20" name="PA-直接连接符 25"/>
          <p:cNvCxnSpPr/>
          <p:nvPr>
            <p:custDataLst>
              <p:tags r:id="rId20"/>
            </p:custDataLst>
          </p:nvPr>
        </p:nvCxnSpPr>
        <p:spPr>
          <a:xfrm flipV="1">
            <a:off x="5583230" y="4867219"/>
            <a:ext cx="628650" cy="358139"/>
          </a:xfrm>
          <a:prstGeom prst="line">
            <a:avLst/>
          </a:prstGeom>
          <a:noFill/>
          <a:ln w="57150" cap="rnd" cmpd="sng" algn="ctr">
            <a:gradFill>
              <a:gsLst>
                <a:gs pos="0">
                  <a:srgbClr val="FFFFFF">
                    <a:alpha val="77000"/>
                  </a:srgbClr>
                </a:gs>
                <a:gs pos="100000">
                  <a:srgbClr val="03617A"/>
                </a:gs>
              </a:gsLst>
              <a:lin ang="5400000" scaled="1"/>
            </a:gradFill>
            <a:prstDash val="solid"/>
            <a:round/>
          </a:ln>
          <a:effectLst/>
        </p:spPr>
      </p:cxnSp>
      <p:cxnSp>
        <p:nvCxnSpPr>
          <p:cNvPr id="21" name="PA-直接连接符 26"/>
          <p:cNvCxnSpPr/>
          <p:nvPr>
            <p:custDataLst>
              <p:tags r:id="rId21"/>
            </p:custDataLst>
          </p:nvPr>
        </p:nvCxnSpPr>
        <p:spPr>
          <a:xfrm flipV="1">
            <a:off x="6108366" y="5945110"/>
            <a:ext cx="1149834" cy="616027"/>
          </a:xfrm>
          <a:prstGeom prst="line">
            <a:avLst/>
          </a:prstGeom>
          <a:noFill/>
          <a:ln w="63500" cap="rnd" cmpd="sng" algn="ctr">
            <a:gradFill>
              <a:gsLst>
                <a:gs pos="0">
                  <a:srgbClr val="FFFFFF">
                    <a:alpha val="0"/>
                  </a:srgbClr>
                </a:gs>
                <a:gs pos="70000">
                  <a:srgbClr val="03617A"/>
                </a:gs>
              </a:gsLst>
              <a:lin ang="5400000" scaled="1"/>
            </a:gradFill>
            <a:prstDash val="solid"/>
            <a:round/>
          </a:ln>
          <a:effectLst/>
        </p:spPr>
      </p:cxnSp>
      <p:cxnSp>
        <p:nvCxnSpPr>
          <p:cNvPr id="22" name="PA-直接连接符 28"/>
          <p:cNvCxnSpPr/>
          <p:nvPr>
            <p:custDataLst>
              <p:tags r:id="rId22"/>
            </p:custDataLst>
          </p:nvPr>
        </p:nvCxnSpPr>
        <p:spPr>
          <a:xfrm rot="10800000" flipV="1">
            <a:off x="10404966" y="2068110"/>
            <a:ext cx="628650" cy="358139"/>
          </a:xfrm>
          <a:prstGeom prst="line">
            <a:avLst/>
          </a:prstGeom>
          <a:noFill/>
          <a:ln w="44450" cap="rnd" cmpd="sng" algn="ctr">
            <a:gradFill>
              <a:gsLst>
                <a:gs pos="0">
                  <a:srgbClr val="FFFFFF">
                    <a:alpha val="74000"/>
                  </a:srgbClr>
                </a:gs>
                <a:gs pos="100000">
                  <a:srgbClr val="03617A"/>
                </a:gs>
              </a:gsLst>
              <a:lin ang="5400000" scaled="1"/>
            </a:gradFill>
            <a:prstDash val="solid"/>
            <a:round/>
          </a:ln>
          <a:effectLst/>
        </p:spPr>
      </p:cxnSp>
      <p:cxnSp>
        <p:nvCxnSpPr>
          <p:cNvPr id="23" name="PA-直接连接符 29"/>
          <p:cNvCxnSpPr/>
          <p:nvPr>
            <p:custDataLst>
              <p:tags r:id="rId23"/>
            </p:custDataLst>
          </p:nvPr>
        </p:nvCxnSpPr>
        <p:spPr>
          <a:xfrm rot="10800000" flipV="1">
            <a:off x="9972553" y="1052737"/>
            <a:ext cx="1149834" cy="616027"/>
          </a:xfrm>
          <a:prstGeom prst="line">
            <a:avLst/>
          </a:prstGeom>
          <a:noFill/>
          <a:ln w="63500" cap="rnd" cmpd="sng" algn="ctr">
            <a:gradFill>
              <a:gsLst>
                <a:gs pos="0">
                  <a:srgbClr val="FFFFFF">
                    <a:alpha val="74000"/>
                  </a:srgbClr>
                </a:gs>
                <a:gs pos="100000">
                  <a:srgbClr val="03617A"/>
                </a:gs>
              </a:gsLst>
              <a:lin ang="5400000" scaled="1"/>
            </a:gradFill>
            <a:prstDash val="solid"/>
            <a:round/>
          </a:ln>
          <a:effectLst/>
        </p:spPr>
      </p:cxnSp>
      <p:cxnSp>
        <p:nvCxnSpPr>
          <p:cNvPr id="24" name="PA-直接连接符 31"/>
          <p:cNvCxnSpPr/>
          <p:nvPr>
            <p:custDataLst>
              <p:tags r:id="rId24"/>
            </p:custDataLst>
          </p:nvPr>
        </p:nvCxnSpPr>
        <p:spPr>
          <a:xfrm flipV="1">
            <a:off x="7175580" y="4596709"/>
            <a:ext cx="315585" cy="179789"/>
          </a:xfrm>
          <a:prstGeom prst="line">
            <a:avLst/>
          </a:prstGeom>
          <a:noFill/>
          <a:ln w="69850" cap="rnd" cmpd="sng" algn="ctr">
            <a:gradFill>
              <a:gsLst>
                <a:gs pos="0">
                  <a:srgbClr val="FFFFFF">
                    <a:alpha val="77000"/>
                  </a:srgbClr>
                </a:gs>
                <a:gs pos="100000">
                  <a:srgbClr val="03617A"/>
                </a:gs>
              </a:gsLst>
              <a:lin ang="5400000" scaled="1"/>
            </a:gradFill>
            <a:prstDash val="solid"/>
            <a:round/>
          </a:ln>
          <a:effectLst/>
        </p:spPr>
      </p:cxnSp>
      <p:cxnSp>
        <p:nvCxnSpPr>
          <p:cNvPr id="25" name="PA-直接连接符 33"/>
          <p:cNvCxnSpPr/>
          <p:nvPr>
            <p:custDataLst>
              <p:tags r:id="rId25"/>
            </p:custDataLst>
          </p:nvPr>
        </p:nvCxnSpPr>
        <p:spPr>
          <a:xfrm flipV="1">
            <a:off x="6766554" y="5579561"/>
            <a:ext cx="574917" cy="277128"/>
          </a:xfrm>
          <a:prstGeom prst="line">
            <a:avLst/>
          </a:prstGeom>
          <a:noFill/>
          <a:ln w="47625" cap="rnd" cmpd="sng" algn="ctr">
            <a:gradFill>
              <a:gsLst>
                <a:gs pos="0">
                  <a:srgbClr val="FFFFFF">
                    <a:alpha val="0"/>
                  </a:srgbClr>
                </a:gs>
                <a:gs pos="100000">
                  <a:srgbClr val="03617A"/>
                </a:gs>
              </a:gsLst>
              <a:lin ang="5400000" scaled="1"/>
            </a:gradFill>
            <a:prstDash val="solid"/>
            <a:round/>
          </a:ln>
          <a:effectLst/>
        </p:spPr>
      </p:cxnSp>
      <p:cxnSp>
        <p:nvCxnSpPr>
          <p:cNvPr id="26" name="PA-直接连接符 35"/>
          <p:cNvCxnSpPr/>
          <p:nvPr>
            <p:custDataLst>
              <p:tags r:id="rId26"/>
            </p:custDataLst>
          </p:nvPr>
        </p:nvCxnSpPr>
        <p:spPr>
          <a:xfrm rot="10800000" flipV="1">
            <a:off x="9766160" y="1984024"/>
            <a:ext cx="628650" cy="358139"/>
          </a:xfrm>
          <a:prstGeom prst="line">
            <a:avLst/>
          </a:prstGeom>
          <a:noFill/>
          <a:ln w="31750" cap="rnd" cmpd="sng" algn="ctr">
            <a:gradFill>
              <a:gsLst>
                <a:gs pos="0">
                  <a:srgbClr val="FFFFFF">
                    <a:alpha val="74000"/>
                  </a:srgbClr>
                </a:gs>
                <a:gs pos="100000">
                  <a:srgbClr val="03617A"/>
                </a:gs>
              </a:gsLst>
              <a:lin ang="5400000" scaled="1"/>
            </a:gradFill>
            <a:prstDash val="solid"/>
            <a:round/>
          </a:ln>
          <a:effectLst/>
        </p:spPr>
      </p:cxnSp>
      <p:cxnSp>
        <p:nvCxnSpPr>
          <p:cNvPr id="27" name="PA-直接连接符 36"/>
          <p:cNvCxnSpPr/>
          <p:nvPr>
            <p:custDataLst>
              <p:tags r:id="rId27"/>
            </p:custDataLst>
          </p:nvPr>
        </p:nvCxnSpPr>
        <p:spPr>
          <a:xfrm flipH="1">
            <a:off x="8911260" y="2496875"/>
            <a:ext cx="301333" cy="171668"/>
          </a:xfrm>
          <a:prstGeom prst="line">
            <a:avLst/>
          </a:prstGeom>
          <a:noFill/>
          <a:ln w="47625" cap="rnd" cmpd="sng" algn="ctr">
            <a:gradFill>
              <a:gsLst>
                <a:gs pos="0">
                  <a:srgbClr val="FFFFFF">
                    <a:alpha val="74000"/>
                  </a:srgbClr>
                </a:gs>
                <a:gs pos="100000">
                  <a:srgbClr val="03617A"/>
                </a:gs>
              </a:gsLst>
              <a:lin ang="5400000" scaled="1"/>
            </a:gradFill>
            <a:prstDash val="solid"/>
            <a:round/>
          </a:ln>
          <a:effectLst/>
        </p:spPr>
      </p:cxnSp>
      <p:cxnSp>
        <p:nvCxnSpPr>
          <p:cNvPr id="28" name="PA-直接连接符 38"/>
          <p:cNvCxnSpPr/>
          <p:nvPr>
            <p:custDataLst>
              <p:tags r:id="rId28"/>
            </p:custDataLst>
          </p:nvPr>
        </p:nvCxnSpPr>
        <p:spPr>
          <a:xfrm flipH="1">
            <a:off x="9186584" y="1541448"/>
            <a:ext cx="301333" cy="171668"/>
          </a:xfrm>
          <a:prstGeom prst="line">
            <a:avLst/>
          </a:prstGeom>
          <a:noFill/>
          <a:ln w="76200" cap="rnd" cmpd="sng" algn="ctr">
            <a:gradFill>
              <a:gsLst>
                <a:gs pos="0">
                  <a:srgbClr val="FFFFFF">
                    <a:alpha val="74000"/>
                  </a:srgbClr>
                </a:gs>
                <a:gs pos="100000">
                  <a:srgbClr val="03617A"/>
                </a:gs>
              </a:gsLst>
              <a:lin ang="5400000" scaled="1"/>
            </a:gradFill>
            <a:prstDash val="solid"/>
            <a:round/>
          </a:ln>
          <a:effectLst/>
        </p:spPr>
      </p:cxnSp>
      <p:grpSp>
        <p:nvGrpSpPr>
          <p:cNvPr id="29" name="组合 28"/>
          <p:cNvGrpSpPr/>
          <p:nvPr/>
        </p:nvGrpSpPr>
        <p:grpSpPr>
          <a:xfrm>
            <a:off x="357611" y="1592658"/>
            <a:ext cx="4378398" cy="3207306"/>
            <a:chOff x="1043940" y="2140627"/>
            <a:chExt cx="4000500" cy="2930484"/>
          </a:xfrm>
        </p:grpSpPr>
        <p:sp>
          <p:nvSpPr>
            <p:cNvPr id="30" name="PA-右中括号 1"/>
            <p:cNvSpPr/>
            <p:nvPr>
              <p:custDataLst>
                <p:tags r:id="rId29"/>
              </p:custDataLst>
            </p:nvPr>
          </p:nvSpPr>
          <p:spPr>
            <a:xfrm rot="16200000">
              <a:off x="2712720" y="1310047"/>
              <a:ext cx="662940" cy="2324100"/>
            </a:xfrm>
            <a:prstGeom prst="rightBracket">
              <a:avLst>
                <a:gd name="adj" fmla="val 0"/>
              </a:avLst>
            </a:prstGeom>
            <a:noFill/>
            <a:ln w="38100" cap="flat" cmpd="sng" algn="ctr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 dirty="0">
                <a:solidFill>
                  <a:srgbClr val="000000"/>
                </a:solidFill>
                <a:latin typeface="Arial" panose="020B0604020202020204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31" name="PA-右中括号 3"/>
            <p:cNvSpPr/>
            <p:nvPr>
              <p:custDataLst>
                <p:tags r:id="rId30"/>
              </p:custDataLst>
            </p:nvPr>
          </p:nvSpPr>
          <p:spPr>
            <a:xfrm rot="5400000" flipV="1">
              <a:off x="2712720" y="3577591"/>
              <a:ext cx="662940" cy="2324100"/>
            </a:xfrm>
            <a:prstGeom prst="rightBracket">
              <a:avLst>
                <a:gd name="adj" fmla="val 0"/>
              </a:avLst>
            </a:prstGeom>
            <a:noFill/>
            <a:ln w="38100" cap="flat" cmpd="sng" algn="ctr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>
                <a:solidFill>
                  <a:srgbClr val="000000"/>
                </a:solidFill>
                <a:latin typeface="Arial" panose="020B0604020202020204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32" name="PA-矩形 4"/>
            <p:cNvSpPr/>
            <p:nvPr>
              <p:custDataLst>
                <p:tags r:id="rId31"/>
              </p:custDataLst>
            </p:nvPr>
          </p:nvSpPr>
          <p:spPr>
            <a:xfrm>
              <a:off x="1043940" y="2951479"/>
              <a:ext cx="4000500" cy="1087120"/>
            </a:xfrm>
            <a:prstGeom prst="rect">
              <a:avLst/>
            </a:prstGeom>
            <a:solidFill>
              <a:srgbClr val="FFFFFF">
                <a:alpha val="55000"/>
              </a:srgbClr>
            </a:solidFill>
            <a:ln w="12700" cap="flat" cmpd="sng" algn="ctr">
              <a:gradFill>
                <a:gsLst>
                  <a:gs pos="0">
                    <a:srgbClr val="00723E">
                      <a:lumMod val="5000"/>
                      <a:lumOff val="95000"/>
                    </a:srgbClr>
                  </a:gs>
                  <a:gs pos="69400">
                    <a:srgbClr val="FAFFFD">
                      <a:alpha val="33000"/>
                    </a:srgbClr>
                  </a:gs>
                  <a:gs pos="32000">
                    <a:srgbClr val="F3FFFA">
                      <a:alpha val="0"/>
                    </a:srgbClr>
                  </a:gs>
                  <a:gs pos="100000">
                    <a:srgbClr val="FFFFFF">
                      <a:alpha val="94000"/>
                    </a:srgb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>
                <a:solidFill>
                  <a:srgbClr val="FFFFFF"/>
                </a:solidFill>
                <a:latin typeface="Arial" panose="020B0604020202020204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33" name="PA-文本框 5"/>
            <p:cNvSpPr txBox="1"/>
            <p:nvPr>
              <p:custDataLst>
                <p:tags r:id="rId32"/>
              </p:custDataLst>
            </p:nvPr>
          </p:nvSpPr>
          <p:spPr>
            <a:xfrm>
              <a:off x="1993900" y="2986360"/>
              <a:ext cx="2100580" cy="11684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>
                <a:defRPr/>
              </a:pPr>
              <a:r>
                <a:rPr lang="zh-CN" altLang="en-US" sz="6600" b="1" kern="0" dirty="0">
                  <a:solidFill>
                    <a:srgbClr val="FFFFFF"/>
                  </a:solidFill>
                  <a:latin typeface="Arial" panose="020B0604020202020204"/>
                  <a:ea typeface="微软雅黑" panose="020B0503020204020204" charset="-122"/>
                  <a:cs typeface="+mn-ea"/>
                  <a:sym typeface="+mn-lt"/>
                </a:rPr>
                <a:t>目录</a:t>
              </a:r>
              <a:endParaRPr lang="zh-CN" altLang="en-US" sz="6600" b="1" kern="0" dirty="0">
                <a:solidFill>
                  <a:srgbClr val="FFFFFF"/>
                </a:solidFill>
                <a:latin typeface="Arial" panose="020B0604020202020204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34" name="PA-文本框 6"/>
            <p:cNvSpPr txBox="1"/>
            <p:nvPr>
              <p:custDataLst>
                <p:tags r:id="rId33"/>
              </p:custDataLst>
            </p:nvPr>
          </p:nvSpPr>
          <p:spPr>
            <a:xfrm>
              <a:off x="2094230" y="4223504"/>
              <a:ext cx="18999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>
                <a:defRPr/>
              </a:pPr>
              <a:r>
                <a:rPr lang="en-US" altLang="zh-CN" kern="0" dirty="0">
                  <a:solidFill>
                    <a:srgbClr val="FFFFFF"/>
                  </a:solidFill>
                  <a:latin typeface="Arial" panose="020B0604020202020204"/>
                  <a:ea typeface="微软雅黑" panose="020B0503020204020204" charset="-122"/>
                  <a:cs typeface="+mn-ea"/>
                  <a:sym typeface="+mn-lt"/>
                </a:rPr>
                <a:t>CONTEXT</a:t>
              </a:r>
              <a:endParaRPr lang="zh-CN" altLang="en-US" kern="0" dirty="0">
                <a:solidFill>
                  <a:srgbClr val="FFFFFF"/>
                </a:solidFill>
                <a:latin typeface="Arial" panose="020B0604020202020204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cxnSp>
          <p:nvCxnSpPr>
            <p:cNvPr id="35" name="PA-直接连接符 42"/>
            <p:cNvCxnSpPr/>
            <p:nvPr>
              <p:custDataLst>
                <p:tags r:id="rId34"/>
              </p:custDataLst>
            </p:nvPr>
          </p:nvCxnSpPr>
          <p:spPr>
            <a:xfrm>
              <a:off x="2170176" y="4174352"/>
              <a:ext cx="1737360" cy="0"/>
            </a:xfrm>
            <a:prstGeom prst="line">
              <a:avLst/>
            </a:prstGeom>
            <a:noFill/>
            <a:ln w="9525" cap="flat" cmpd="sng" algn="ctr">
              <a:solidFill>
                <a:srgbClr val="FFFFFF"/>
              </a:solidFill>
              <a:prstDash val="solid"/>
              <a:miter lim="800000"/>
            </a:ln>
            <a:effectLst/>
          </p:spPr>
        </p:cxnSp>
        <p:grpSp>
          <p:nvGrpSpPr>
            <p:cNvPr id="36" name="PA-组合 54"/>
            <p:cNvGrpSpPr/>
            <p:nvPr>
              <p:custDataLst>
                <p:tags r:id="rId35"/>
              </p:custDataLst>
            </p:nvPr>
          </p:nvGrpSpPr>
          <p:grpSpPr>
            <a:xfrm>
              <a:off x="4200650" y="3381742"/>
              <a:ext cx="221996" cy="292636"/>
              <a:chOff x="4206240" y="3385284"/>
              <a:chExt cx="221996" cy="292636"/>
            </a:xfrm>
          </p:grpSpPr>
          <p:cxnSp>
            <p:nvCxnSpPr>
              <p:cNvPr id="41" name="PA-直接连接符 47"/>
              <p:cNvCxnSpPr/>
              <p:nvPr>
                <p:custDataLst>
                  <p:tags r:id="rId36"/>
                </p:custDataLst>
              </p:nvPr>
            </p:nvCxnSpPr>
            <p:spPr>
              <a:xfrm>
                <a:off x="4206240" y="3385284"/>
                <a:ext cx="0" cy="292636"/>
              </a:xfrm>
              <a:prstGeom prst="line">
                <a:avLst/>
              </a:prstGeom>
              <a:noFill/>
              <a:ln w="22225" cap="rnd" cmpd="sng" algn="ctr">
                <a:solidFill>
                  <a:srgbClr val="FFFFFF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42" name="PA-直接连接符 48"/>
              <p:cNvCxnSpPr/>
              <p:nvPr>
                <p:custDataLst>
                  <p:tags r:id="rId37"/>
                </p:custDataLst>
              </p:nvPr>
            </p:nvCxnSpPr>
            <p:spPr>
              <a:xfrm>
                <a:off x="4322064" y="3429000"/>
                <a:ext cx="0" cy="198120"/>
              </a:xfrm>
              <a:prstGeom prst="line">
                <a:avLst/>
              </a:prstGeom>
              <a:noFill/>
              <a:ln w="22225" cap="rnd" cmpd="sng" algn="ctr">
                <a:solidFill>
                  <a:srgbClr val="FFFFFF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43" name="PA-直接连接符 49"/>
              <p:cNvCxnSpPr/>
              <p:nvPr>
                <p:custDataLst>
                  <p:tags r:id="rId38"/>
                </p:custDataLst>
              </p:nvPr>
            </p:nvCxnSpPr>
            <p:spPr>
              <a:xfrm>
                <a:off x="4428236" y="3459480"/>
                <a:ext cx="0" cy="144561"/>
              </a:xfrm>
              <a:prstGeom prst="line">
                <a:avLst/>
              </a:prstGeom>
              <a:noFill/>
              <a:ln w="22225" cap="rnd" cmpd="sng" algn="ctr">
                <a:solidFill>
                  <a:srgbClr val="FFFFFF"/>
                </a:solidFill>
                <a:prstDash val="solid"/>
                <a:miter lim="800000"/>
              </a:ln>
              <a:effectLst/>
            </p:spPr>
          </p:cxnSp>
        </p:grpSp>
        <p:grpSp>
          <p:nvGrpSpPr>
            <p:cNvPr id="37" name="PA-组合 55"/>
            <p:cNvGrpSpPr/>
            <p:nvPr>
              <p:custDataLst>
                <p:tags r:id="rId39"/>
              </p:custDataLst>
            </p:nvPr>
          </p:nvGrpSpPr>
          <p:grpSpPr>
            <a:xfrm flipH="1">
              <a:off x="1665733" y="3381742"/>
              <a:ext cx="221996" cy="292636"/>
              <a:chOff x="4206240" y="3385284"/>
              <a:chExt cx="221996" cy="292636"/>
            </a:xfrm>
          </p:grpSpPr>
          <p:cxnSp>
            <p:nvCxnSpPr>
              <p:cNvPr id="38" name="PA-直接连接符 56"/>
              <p:cNvCxnSpPr/>
              <p:nvPr>
                <p:custDataLst>
                  <p:tags r:id="rId40"/>
                </p:custDataLst>
              </p:nvPr>
            </p:nvCxnSpPr>
            <p:spPr>
              <a:xfrm>
                <a:off x="4206240" y="3385284"/>
                <a:ext cx="0" cy="292636"/>
              </a:xfrm>
              <a:prstGeom prst="line">
                <a:avLst/>
              </a:prstGeom>
              <a:noFill/>
              <a:ln w="22225" cap="rnd" cmpd="sng" algn="ctr">
                <a:solidFill>
                  <a:srgbClr val="FFFFFF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39" name="PA-直接连接符 57"/>
              <p:cNvCxnSpPr/>
              <p:nvPr>
                <p:custDataLst>
                  <p:tags r:id="rId41"/>
                </p:custDataLst>
              </p:nvPr>
            </p:nvCxnSpPr>
            <p:spPr>
              <a:xfrm>
                <a:off x="4322064" y="3429000"/>
                <a:ext cx="0" cy="198120"/>
              </a:xfrm>
              <a:prstGeom prst="line">
                <a:avLst/>
              </a:prstGeom>
              <a:noFill/>
              <a:ln w="22225" cap="rnd" cmpd="sng" algn="ctr">
                <a:solidFill>
                  <a:srgbClr val="FFFFFF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40" name="PA-直接连接符 58"/>
              <p:cNvCxnSpPr/>
              <p:nvPr>
                <p:custDataLst>
                  <p:tags r:id="rId42"/>
                </p:custDataLst>
              </p:nvPr>
            </p:nvCxnSpPr>
            <p:spPr>
              <a:xfrm>
                <a:off x="4428236" y="3459480"/>
                <a:ext cx="0" cy="144561"/>
              </a:xfrm>
              <a:prstGeom prst="line">
                <a:avLst/>
              </a:prstGeom>
              <a:noFill/>
              <a:ln w="22225" cap="rnd" cmpd="sng" algn="ctr">
                <a:solidFill>
                  <a:srgbClr val="FFFFFF"/>
                </a:solidFill>
                <a:prstDash val="solid"/>
                <a:miter lim="800000"/>
              </a:ln>
              <a:effectLst/>
            </p:spPr>
          </p:cxnSp>
        </p:grpSp>
      </p:grpSp>
      <p:pic>
        <p:nvPicPr>
          <p:cNvPr id="44" name="图片 43"/>
          <p:cNvPicPr>
            <a:picLocks noChangeAspect="1"/>
          </p:cNvPicPr>
          <p:nvPr/>
        </p:nvPicPr>
        <p:blipFill>
          <a:blip r:embed="rId4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098088" y="6240874"/>
            <a:ext cx="2777436" cy="461665"/>
          </a:xfrm>
          <a:prstGeom prst="rect">
            <a:avLst/>
          </a:prstGeom>
        </p:spPr>
      </p:pic>
      <p:pic>
        <p:nvPicPr>
          <p:cNvPr id="47" name="图片 46"/>
          <p:cNvPicPr>
            <a:picLocks noChangeAspect="1"/>
          </p:cNvPicPr>
          <p:nvPr/>
        </p:nvPicPr>
        <p:blipFill rotWithShape="1"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3" t="13201" r="1106" b="17748"/>
          <a:stretch>
            <a:fillRect/>
          </a:stretch>
        </p:blipFill>
        <p:spPr>
          <a:xfrm>
            <a:off x="8625821" y="71345"/>
            <a:ext cx="3250672" cy="64829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35885" y="116633"/>
            <a:ext cx="11620755" cy="6696612"/>
            <a:chOff x="235885" y="116633"/>
            <a:chExt cx="11620755" cy="6696612"/>
          </a:xfrm>
        </p:grpSpPr>
        <p:grpSp>
          <p:nvGrpSpPr>
            <p:cNvPr id="3" name="组合 2"/>
            <p:cNvGrpSpPr/>
            <p:nvPr/>
          </p:nvGrpSpPr>
          <p:grpSpPr>
            <a:xfrm>
              <a:off x="335361" y="116633"/>
              <a:ext cx="629872" cy="612768"/>
              <a:chOff x="3070727" y="196457"/>
              <a:chExt cx="692047" cy="673255"/>
            </a:xfrm>
          </p:grpSpPr>
          <p:sp>
            <p:nvSpPr>
              <p:cNvPr id="13" name="平行四边形 12"/>
              <p:cNvSpPr/>
              <p:nvPr/>
            </p:nvSpPr>
            <p:spPr>
              <a:xfrm>
                <a:off x="3070727" y="196457"/>
                <a:ext cx="629587" cy="612775"/>
              </a:xfrm>
              <a:prstGeom prst="parallelogram">
                <a:avLst/>
              </a:prstGeom>
              <a:solidFill>
                <a:srgbClr val="03617A"/>
              </a:solidFill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4" name="平行四边形 13"/>
              <p:cNvSpPr/>
              <p:nvPr/>
            </p:nvSpPr>
            <p:spPr>
              <a:xfrm>
                <a:off x="3133187" y="256937"/>
                <a:ext cx="629587" cy="612775"/>
              </a:xfrm>
              <a:prstGeom prst="parallelogram">
                <a:avLst/>
              </a:prstGeom>
              <a:noFill/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  <p:cxnSp>
          <p:nvCxnSpPr>
            <p:cNvPr id="4" name="直接连接符 3"/>
            <p:cNvCxnSpPr/>
            <p:nvPr/>
          </p:nvCxnSpPr>
          <p:spPr>
            <a:xfrm>
              <a:off x="367840" y="809674"/>
              <a:ext cx="11488800" cy="0"/>
            </a:xfrm>
            <a:prstGeom prst="line">
              <a:avLst/>
            </a:prstGeom>
            <a:noFill/>
            <a:ln w="9525" cap="flat" cmpd="sng" algn="ctr">
              <a:solidFill>
                <a:srgbClr val="03617A"/>
              </a:solidFill>
              <a:prstDash val="solid"/>
            </a:ln>
            <a:effectLst/>
          </p:spPr>
        </p:cxnSp>
        <p:sp>
          <p:nvSpPr>
            <p:cNvPr id="5" name="文本占位符 5"/>
            <p:cNvSpPr txBox="1"/>
            <p:nvPr/>
          </p:nvSpPr>
          <p:spPr>
            <a:xfrm>
              <a:off x="1127448" y="193957"/>
              <a:ext cx="7918898" cy="6127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charset="-122"/>
                  <a:ea typeface="微软雅黑" panose="020B050302020402020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问题</a:t>
              </a:r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3——</a:t>
              </a: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模型分析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3617A"/>
                </a:solidFill>
                <a:effectLst/>
                <a:uLnTx/>
                <a:uFillTx/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1" cstate="print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35885" y="6410629"/>
              <a:ext cx="2615973" cy="402616"/>
            </a:xfrm>
            <a:prstGeom prst="rect">
              <a:avLst/>
            </a:prstGeom>
          </p:spPr>
        </p:pic>
      </p:grp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3" t="13201" r="1106" b="17748"/>
          <a:stretch>
            <a:fillRect/>
          </a:stretch>
        </p:blipFill>
        <p:spPr>
          <a:xfrm>
            <a:off x="8625821" y="71345"/>
            <a:ext cx="3250672" cy="648297"/>
          </a:xfrm>
          <a:prstGeom prst="rect">
            <a:avLst/>
          </a:prstGeom>
        </p:spPr>
      </p:pic>
      <p:sp>
        <p:nvSpPr>
          <p:cNvPr id="20" name="圆角矩形 6"/>
          <p:cNvSpPr/>
          <p:nvPr>
            <p:custDataLst>
              <p:tags r:id="rId4"/>
            </p:custDataLst>
          </p:nvPr>
        </p:nvSpPr>
        <p:spPr>
          <a:xfrm>
            <a:off x="414020" y="1019175"/>
            <a:ext cx="3177540" cy="490220"/>
          </a:xfrm>
          <a:prstGeom prst="roundRect">
            <a:avLst>
              <a:gd name="adj" fmla="val 37046"/>
            </a:avLst>
          </a:prstGeom>
          <a:gradFill>
            <a:gsLst>
              <a:gs pos="53000">
                <a:srgbClr val="03617A"/>
              </a:gs>
              <a:gs pos="95000">
                <a:srgbClr val="03617A">
                  <a:alpha val="0"/>
                </a:srgbClr>
              </a:gs>
              <a:gs pos="0">
                <a:srgbClr val="03617A"/>
              </a:gs>
            </a:gsLst>
            <a:lin ang="20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kern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1" name="文本占位符 5"/>
          <p:cNvSpPr txBox="1"/>
          <p:nvPr>
            <p:custDataLst>
              <p:tags r:id="rId5"/>
            </p:custDataLst>
          </p:nvPr>
        </p:nvSpPr>
        <p:spPr>
          <a:xfrm>
            <a:off x="622300" y="1052830"/>
            <a:ext cx="2096770" cy="4616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1" kern="1200">
                <a:solidFill>
                  <a:srgbClr val="024282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2400" dirty="0">
                <a:solidFill>
                  <a:schemeClr val="bg1"/>
                </a:solidFill>
                <a:sym typeface="+mn-ea"/>
              </a:rPr>
              <a:t>模型的</a:t>
            </a:r>
            <a:r>
              <a:rPr lang="zh-CN" altLang="en-US" sz="2400" dirty="0">
                <a:solidFill>
                  <a:schemeClr val="bg1"/>
                </a:solidFill>
                <a:sym typeface="+mn-ea"/>
              </a:rPr>
              <a:t>拓展</a:t>
            </a:r>
            <a:endParaRPr lang="zh-CN" altLang="en-US" sz="2400" dirty="0">
              <a:solidFill>
                <a:schemeClr val="bg1"/>
              </a:solidFill>
              <a:sym typeface="+mn-ea"/>
            </a:endParaRPr>
          </a:p>
        </p:txBody>
      </p:sp>
      <p:graphicFrame>
        <p:nvGraphicFramePr>
          <p:cNvPr id="11" name="表格 10"/>
          <p:cNvGraphicFramePr/>
          <p:nvPr/>
        </p:nvGraphicFramePr>
        <p:xfrm>
          <a:off x="523875" y="2106930"/>
          <a:ext cx="6547485" cy="2926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10565"/>
                <a:gridCol w="710565"/>
                <a:gridCol w="710565"/>
                <a:gridCol w="710565"/>
                <a:gridCol w="710565"/>
                <a:gridCol w="710565"/>
                <a:gridCol w="710565"/>
                <a:gridCol w="786765"/>
                <a:gridCol w="786765"/>
              </a:tblGrid>
              <a:tr h="381000">
                <a:tc gridSpan="3"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宋体" panose="02010600030101010101" pitchFamily="2" charset="-122"/>
                        </a:rPr>
                        <a:t>配件</a:t>
                      </a:r>
                      <a:endParaRPr lang="zh-CN" altLang="en-US">
                        <a:latin typeface="Cambria Math" panose="02040503050406030204" charset="0"/>
                        <a:ea typeface="宋体" panose="02010600030101010101" pitchFamily="2" charset="-122"/>
                      </a:endParaRPr>
                    </a:p>
                  </a:txBody>
                  <a:tcPr anchor="ctr" anchorCtr="0"/>
                </a:tc>
                <a:tc hMerge="1">
                  <a:tcPr/>
                </a:tc>
                <a:tc hMerge="1">
                  <a:tcPr/>
                </a:tc>
                <a:tc gridSpan="4"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宋体" panose="02010600030101010101" pitchFamily="2" charset="-122"/>
                        </a:rPr>
                        <a:t>装配品</a:t>
                      </a:r>
                      <a:endParaRPr lang="zh-CN" altLang="en-US">
                        <a:latin typeface="Cambria Math" panose="02040503050406030204" charset="0"/>
                        <a:ea typeface="宋体" panose="02010600030101010101" pitchFamily="2" charset="-122"/>
                      </a:endParaRPr>
                    </a:p>
                  </a:txBody>
                  <a:tcPr anchor="ctr" anchorCtr="0"/>
                </a:tc>
                <a:tc hMerge="1">
                  <a:tcPr anchor="ctr" anchorCtr="0"/>
                </a:tc>
                <a:tc hMerge="1">
                  <a:tcPr anchor="ctr" anchorCtr="0"/>
                </a:tc>
                <a:tc hMerge="1">
                  <a:tcPr anchor="ctr" anchorCtr="0"/>
                </a:tc>
                <a:tc gridSpan="2"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宋体" panose="02010600030101010101" pitchFamily="2" charset="-122"/>
                        </a:rPr>
                        <a:t>不合格成品</a:t>
                      </a:r>
                      <a:endParaRPr lang="zh-CN" altLang="en-US">
                        <a:latin typeface="Cambria Math" panose="02040503050406030204" charset="0"/>
                        <a:ea typeface="宋体" panose="02010600030101010101" pitchFamily="2" charset="-122"/>
                      </a:endParaRPr>
                    </a:p>
                  </a:txBody>
                  <a:tcPr anchor="ctr" anchorCtr="0"/>
                </a:tc>
                <a:tc hMerge="1">
                  <a:tcPr anchor="ctr" anchorCtr="0"/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宋体" panose="02010600030101010101" pitchFamily="2" charset="-122"/>
                        </a:rPr>
                        <a:t>次品率</a:t>
                      </a:r>
                      <a:endParaRPr lang="zh-CN" altLang="en-US">
                        <a:latin typeface="Cambria Math" panose="02040503050406030204" charset="0"/>
                        <a:ea typeface="宋体" panose="02010600030101010101" pitchFamily="2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宋体" panose="02010600030101010101" pitchFamily="2" charset="-122"/>
                        </a:rPr>
                        <a:t>购买单价</a:t>
                      </a:r>
                      <a:endParaRPr lang="zh-CN" altLang="en-US">
                        <a:latin typeface="Cambria Math" panose="02040503050406030204" charset="0"/>
                        <a:ea typeface="宋体" panose="02010600030101010101" pitchFamily="2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宋体" panose="02010600030101010101" pitchFamily="2" charset="-122"/>
                        </a:rPr>
                        <a:t>检测成本</a:t>
                      </a:r>
                      <a:endParaRPr lang="zh-CN" altLang="en-US">
                        <a:latin typeface="Cambria Math" panose="02040503050406030204" charset="0"/>
                        <a:ea typeface="宋体" panose="02010600030101010101" pitchFamily="2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宋体" panose="02010600030101010101" pitchFamily="2" charset="-122"/>
                        </a:rPr>
                        <a:t>次品率</a:t>
                      </a:r>
                      <a:endParaRPr lang="zh-CN" altLang="en-US">
                        <a:latin typeface="Cambria Math" panose="02040503050406030204" charset="0"/>
                        <a:ea typeface="宋体" panose="02010600030101010101" pitchFamily="2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宋体" panose="02010600030101010101" pitchFamily="2" charset="-122"/>
                        </a:rPr>
                        <a:t>装配成本</a:t>
                      </a:r>
                      <a:endParaRPr lang="zh-CN" altLang="en-US">
                        <a:latin typeface="Cambria Math" panose="02040503050406030204" charset="0"/>
                        <a:ea typeface="宋体" panose="02010600030101010101" pitchFamily="2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宋体" panose="02010600030101010101" pitchFamily="2" charset="-122"/>
                        </a:rPr>
                        <a:t>检测成本</a:t>
                      </a:r>
                      <a:endParaRPr lang="zh-CN" altLang="en-US">
                        <a:latin typeface="Cambria Math" panose="02040503050406030204" charset="0"/>
                        <a:ea typeface="宋体" panose="02010600030101010101" pitchFamily="2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宋体" panose="02010600030101010101" pitchFamily="2" charset="-122"/>
                        </a:rPr>
                        <a:t>市场售价</a:t>
                      </a:r>
                      <a:endParaRPr lang="zh-CN" altLang="en-US">
                        <a:latin typeface="Cambria Math" panose="02040503050406030204" charset="0"/>
                        <a:ea typeface="宋体" panose="02010600030101010101" pitchFamily="2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宋体" panose="02010600030101010101" pitchFamily="2" charset="-122"/>
                        </a:rPr>
                        <a:t>调换损失</a:t>
                      </a:r>
                      <a:endParaRPr lang="zh-CN" altLang="en-US">
                        <a:latin typeface="Cambria Math" panose="02040503050406030204" charset="0"/>
                        <a:ea typeface="宋体" panose="02010600030101010101" pitchFamily="2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宋体" panose="02010600030101010101" pitchFamily="2" charset="-122"/>
                        </a:rPr>
                        <a:t>拆解费用</a:t>
                      </a:r>
                      <a:endParaRPr lang="zh-CN" altLang="en-US">
                        <a:latin typeface="Cambria Math" panose="02040503050406030204" charset="0"/>
                        <a:ea typeface="宋体" panose="02010600030101010101" pitchFamily="2" charset="-122"/>
                      </a:endParaRPr>
                    </a:p>
                  </a:txBody>
                  <a:tcPr anchor="ctr" anchorCtr="0"/>
                </a:tc>
              </a:tr>
              <a:tr h="381000">
                <a:tc gridSpan="3"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宋体" panose="02010600030101010101" pitchFamily="2" charset="-122"/>
                        </a:rPr>
                        <a:t>零配件</a:t>
                      </a:r>
                      <a:endParaRPr lang="zh-CN" altLang="en-US">
                        <a:latin typeface="Cambria Math" panose="02040503050406030204" charset="0"/>
                        <a:ea typeface="宋体" panose="02010600030101010101" pitchFamily="2" charset="-122"/>
                      </a:endParaRPr>
                    </a:p>
                  </a:txBody>
                  <a:tcPr anchor="ctr" anchorCtr="0"/>
                </a:tc>
                <a:tc hMerge="1">
                  <a:tcPr anchor="ctr" anchorCtr="0"/>
                </a:tc>
                <a:tc hMerge="1">
                  <a:tcPr anchor="ctr" anchorCtr="0"/>
                </a:tc>
                <a:tc gridSpan="4"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宋体" panose="02010600030101010101" pitchFamily="2" charset="-122"/>
                        </a:rPr>
                        <a:t>半成品</a:t>
                      </a:r>
                      <a:endParaRPr lang="zh-CN" altLang="en-US">
                        <a:latin typeface="Cambria Math" panose="02040503050406030204" charset="0"/>
                        <a:ea typeface="宋体" panose="02010600030101010101" pitchFamily="2" charset="-122"/>
                      </a:endParaRPr>
                    </a:p>
                  </a:txBody>
                  <a:tcPr anchor="ctr" anchorCtr="0"/>
                </a:tc>
                <a:tc hMerge="1">
                  <a:tcPr anchor="ctr" anchorCtr="0"/>
                </a:tc>
                <a:tc hMerge="1">
                  <a:tcPr anchor="ctr" anchorCtr="0"/>
                </a:tc>
                <a:tc hMerge="1">
                  <a:tcPr anchor="ctr" anchorCtr="0"/>
                </a:tc>
                <a:tc gridSpan="2"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宋体" panose="02010600030101010101" pitchFamily="2" charset="-122"/>
                        </a:rPr>
                        <a:t>不合格半成品</a:t>
                      </a:r>
                      <a:endParaRPr lang="zh-CN" altLang="en-US">
                        <a:latin typeface="Cambria Math" panose="02040503050406030204" charset="0"/>
                        <a:ea typeface="宋体" panose="02010600030101010101" pitchFamily="2" charset="-122"/>
                      </a:endParaRPr>
                    </a:p>
                  </a:txBody>
                  <a:tcPr anchor="ctr" anchorCtr="0"/>
                </a:tc>
                <a:tc hMerge="1">
                  <a:tcPr anchor="ctr" anchorCtr="0"/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Cambria Math" panose="02040503050406030204" charset="0"/>
                          <a:ea typeface="宋体" panose="02010600030101010101" pitchFamily="2" charset="-122"/>
                          <a:cs typeface="Cambria Math" panose="02040503050406030204" charset="0"/>
                        </a:rPr>
                        <a:t>√</a:t>
                      </a:r>
                      <a:endParaRPr lang="en-US" altLang="zh-CN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Cambria Math" panose="02040503050406030204" charset="0"/>
                          <a:ea typeface="宋体" panose="02010600030101010101" pitchFamily="2" charset="-122"/>
                          <a:cs typeface="Cambria Math" panose="02040503050406030204" charset="0"/>
                        </a:rPr>
                        <a:t>√</a:t>
                      </a:r>
                      <a:endParaRPr lang="en-US" altLang="zh-CN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Cambria Math" panose="02040503050406030204" charset="0"/>
                          <a:ea typeface="宋体" panose="02010600030101010101" pitchFamily="2" charset="-122"/>
                          <a:cs typeface="Cambria Math" panose="02040503050406030204" charset="0"/>
                        </a:rPr>
                        <a:t>√</a:t>
                      </a:r>
                      <a:endParaRPr lang="en-US" altLang="zh-CN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Cambria Math" panose="02040503050406030204" charset="0"/>
                          <a:ea typeface="宋体" panose="02010600030101010101" pitchFamily="2" charset="-122"/>
                          <a:cs typeface="Cambria Math" panose="02040503050406030204" charset="0"/>
                        </a:rPr>
                        <a:t>√</a:t>
                      </a:r>
                      <a:endParaRPr lang="en-US" altLang="zh-CN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Cambria Math" panose="02040503050406030204" charset="0"/>
                          <a:ea typeface="宋体" panose="02010600030101010101" pitchFamily="2" charset="-122"/>
                          <a:cs typeface="Cambria Math" panose="02040503050406030204" charset="0"/>
                        </a:rPr>
                        <a:t>√</a:t>
                      </a:r>
                      <a:endParaRPr lang="en-US" altLang="zh-CN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Cambria Math" panose="02040503050406030204" charset="0"/>
                          <a:ea typeface="宋体" panose="02010600030101010101" pitchFamily="2" charset="-122"/>
                          <a:cs typeface="Cambria Math" panose="02040503050406030204" charset="0"/>
                        </a:rPr>
                        <a:t>√</a:t>
                      </a:r>
                      <a:endParaRPr lang="en-US" altLang="zh-CN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宋体" panose="02010600030101010101" pitchFamily="2" charset="-122"/>
                        </a:rPr>
                        <a:t>①</a:t>
                      </a:r>
                      <a:endParaRPr lang="zh-CN" altLang="en-US">
                        <a:latin typeface="Cambria Math" panose="02040503050406030204" charset="0"/>
                        <a:ea typeface="宋体" panose="02010600030101010101" pitchFamily="2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宋体" panose="02010600030101010101" pitchFamily="2" charset="-122"/>
                        </a:rPr>
                        <a:t>②</a:t>
                      </a:r>
                      <a:endParaRPr lang="zh-CN" altLang="en-US">
                        <a:latin typeface="Cambria Math" panose="02040503050406030204" charset="0"/>
                        <a:ea typeface="宋体" panose="02010600030101010101" pitchFamily="2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Cambria Math" panose="02040503050406030204" charset="0"/>
                          <a:ea typeface="宋体" panose="02010600030101010101" pitchFamily="2" charset="-122"/>
                          <a:cs typeface="Cambria Math" panose="02040503050406030204" charset="0"/>
                        </a:rPr>
                        <a:t>√</a:t>
                      </a:r>
                      <a:endParaRPr lang="en-US" altLang="zh-CN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</a:tr>
              <a:tr h="381000">
                <a:tc gridSpan="3"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宋体" panose="02010600030101010101" pitchFamily="2" charset="-122"/>
                        </a:rPr>
                        <a:t>半成品</a:t>
                      </a:r>
                      <a:endParaRPr lang="zh-CN" altLang="en-US">
                        <a:latin typeface="Cambria Math" panose="02040503050406030204" charset="0"/>
                        <a:ea typeface="宋体" panose="02010600030101010101" pitchFamily="2" charset="-122"/>
                      </a:endParaRPr>
                    </a:p>
                  </a:txBody>
                  <a:tcPr anchor="ctr" anchorCtr="0"/>
                </a:tc>
                <a:tc hMerge="1">
                  <a:tcPr anchor="ctr" anchorCtr="0"/>
                </a:tc>
                <a:tc hMerge="1">
                  <a:tcPr anchor="ctr" anchorCtr="0"/>
                </a:tc>
                <a:tc gridSpan="4"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宋体" panose="02010600030101010101" pitchFamily="2" charset="-122"/>
                        </a:rPr>
                        <a:t>成品</a:t>
                      </a:r>
                      <a:endParaRPr lang="zh-CN" altLang="en-US">
                        <a:latin typeface="Cambria Math" panose="02040503050406030204" charset="0"/>
                        <a:ea typeface="宋体" panose="02010600030101010101" pitchFamily="2" charset="-122"/>
                      </a:endParaRPr>
                    </a:p>
                  </a:txBody>
                  <a:tcPr anchor="ctr" anchorCtr="0"/>
                </a:tc>
                <a:tc hMerge="1">
                  <a:tcPr anchor="ctr" anchorCtr="0"/>
                </a:tc>
                <a:tc hMerge="1">
                  <a:tcPr anchor="ctr" anchorCtr="0"/>
                </a:tc>
                <a:tc hMerge="1">
                  <a:tcPr anchor="ctr" anchorCtr="0"/>
                </a:tc>
                <a:tc gridSpan="2"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宋体" panose="02010600030101010101" pitchFamily="2" charset="-122"/>
                        </a:rPr>
                        <a:t>不合格成品</a:t>
                      </a:r>
                      <a:endParaRPr lang="zh-CN" altLang="en-US">
                        <a:latin typeface="Cambria Math" panose="02040503050406030204" charset="0"/>
                        <a:ea typeface="宋体" panose="02010600030101010101" pitchFamily="2" charset="-122"/>
                      </a:endParaRPr>
                    </a:p>
                  </a:txBody>
                  <a:tcPr anchor="ctr" anchorCtr="0"/>
                </a:tc>
                <a:tc hMerge="1">
                  <a:tcPr anchor="ctr" anchorCtr="0"/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Cambria Math" panose="02040503050406030204" charset="0"/>
                          <a:ea typeface="宋体" panose="02010600030101010101" pitchFamily="2" charset="-122"/>
                          <a:cs typeface="Cambria Math" panose="02040503050406030204" charset="0"/>
                        </a:rPr>
                        <a:t>√</a:t>
                      </a:r>
                      <a:endParaRPr lang="en-US" altLang="zh-CN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宋体" panose="02010600030101010101" pitchFamily="2" charset="-122"/>
                        </a:rPr>
                        <a:t>③</a:t>
                      </a:r>
                      <a:endParaRPr lang="zh-CN" altLang="en-US">
                        <a:latin typeface="Cambria Math" panose="02040503050406030204" charset="0"/>
                        <a:ea typeface="宋体" panose="02010600030101010101" pitchFamily="2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Cambria Math" panose="02040503050406030204" charset="0"/>
                          <a:ea typeface="宋体" panose="02010600030101010101" pitchFamily="2" charset="-122"/>
                          <a:cs typeface="Cambria Math" panose="02040503050406030204" charset="0"/>
                        </a:rPr>
                        <a:t>√</a:t>
                      </a:r>
                      <a:endParaRPr lang="en-US" altLang="zh-CN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Cambria Math" panose="02040503050406030204" charset="0"/>
                          <a:ea typeface="宋体" panose="02010600030101010101" pitchFamily="2" charset="-122"/>
                          <a:cs typeface="Cambria Math" panose="02040503050406030204" charset="0"/>
                        </a:rPr>
                        <a:t>√</a:t>
                      </a:r>
                      <a:endParaRPr lang="en-US" altLang="zh-CN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Cambria Math" panose="02040503050406030204" charset="0"/>
                          <a:ea typeface="宋体" panose="02010600030101010101" pitchFamily="2" charset="-122"/>
                          <a:cs typeface="Cambria Math" panose="02040503050406030204" charset="0"/>
                        </a:rPr>
                        <a:t>√</a:t>
                      </a:r>
                      <a:endParaRPr lang="en-US" altLang="zh-CN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Cambria Math" panose="02040503050406030204" charset="0"/>
                          <a:ea typeface="宋体" panose="02010600030101010101" pitchFamily="2" charset="-122"/>
                          <a:cs typeface="Cambria Math" panose="02040503050406030204" charset="0"/>
                        </a:rPr>
                        <a:t>√</a:t>
                      </a:r>
                      <a:endParaRPr lang="en-US" altLang="zh-CN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Cambria Math" panose="02040503050406030204" charset="0"/>
                          <a:ea typeface="宋体" panose="02010600030101010101" pitchFamily="2" charset="-122"/>
                          <a:cs typeface="Cambria Math" panose="02040503050406030204" charset="0"/>
                        </a:rPr>
                        <a:t>√</a:t>
                      </a:r>
                      <a:endParaRPr lang="en-US" altLang="zh-CN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Cambria Math" panose="02040503050406030204" charset="0"/>
                          <a:ea typeface="宋体" panose="02010600030101010101" pitchFamily="2" charset="-122"/>
                          <a:cs typeface="Cambria Math" panose="02040503050406030204" charset="0"/>
                        </a:rPr>
                        <a:t>√</a:t>
                      </a:r>
                      <a:endParaRPr lang="en-US" altLang="zh-CN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Cambria Math" panose="02040503050406030204" charset="0"/>
                          <a:ea typeface="宋体" panose="02010600030101010101" pitchFamily="2" charset="-122"/>
                          <a:cs typeface="Cambria Math" panose="02040503050406030204" charset="0"/>
                        </a:rPr>
                        <a:t>√</a:t>
                      </a:r>
                      <a:endParaRPr lang="en-US" altLang="zh-CN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</a:tr>
              <a:tr h="381000">
                <a:tc gridSpan="9">
                  <a:txBody>
                    <a:bodyPr/>
                    <a:p>
                      <a:pPr algn="l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宋体" panose="02010600030101010101" pitchFamily="2" charset="-122"/>
                          <a:cs typeface="Cambria Math" panose="02040503050406030204" charset="0"/>
                        </a:rPr>
                        <a:t>注：</a:t>
                      </a:r>
                      <a:r>
                        <a:rPr lang="en-US" altLang="zh-CN">
                          <a:latin typeface="Cambria Math" panose="02040503050406030204" charset="0"/>
                          <a:ea typeface="宋体" panose="02010600030101010101" pitchFamily="2" charset="-122"/>
                          <a:cs typeface="Cambria Math" panose="02040503050406030204" charset="0"/>
                        </a:rPr>
                        <a:t>√</a:t>
                      </a:r>
                      <a:r>
                        <a:rPr lang="zh-CN" altLang="en-US">
                          <a:latin typeface="Cambria Math" panose="02040503050406030204" charset="0"/>
                          <a:ea typeface="宋体" panose="02010600030101010101" pitchFamily="2" charset="-122"/>
                          <a:cs typeface="Cambria Math" panose="02040503050406030204" charset="0"/>
                        </a:rPr>
                        <a:t>表示题中已经给出数据</a:t>
                      </a:r>
                      <a:endParaRPr lang="zh-CN" altLang="en-US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  <a:tc hMerge="1">
                  <a:tcPr anchor="ctr" anchorCtr="0"/>
                </a:tc>
                <a:tc hMerge="1">
                  <a:tcPr anchor="ctr" anchorCtr="0"/>
                </a:tc>
                <a:tc hMerge="1">
                  <a:tcPr anchor="ctr" anchorCtr="0"/>
                </a:tc>
                <a:tc hMerge="1">
                  <a:tcPr anchor="ctr" anchorCtr="0"/>
                </a:tc>
                <a:tc hMerge="1">
                  <a:tcPr anchor="ctr" anchorCtr="0"/>
                </a:tc>
                <a:tc hMerge="1">
                  <a:tcPr anchor="ctr" anchorCtr="0"/>
                </a:tc>
                <a:tc hMerge="1">
                  <a:tcPr anchor="ctr" anchorCtr="0"/>
                </a:tc>
                <a:tc hMerge="1">
                  <a:tcPr anchor="ctr" anchorCtr="0"/>
                </a:tc>
              </a:tr>
            </a:tbl>
          </a:graphicData>
        </a:graphic>
      </p:graphicFrame>
      <p:sp>
        <p:nvSpPr>
          <p:cNvPr id="10" name="文本框 9"/>
          <p:cNvSpPr txBox="1"/>
          <p:nvPr/>
        </p:nvSpPr>
        <p:spPr>
          <a:xfrm>
            <a:off x="7486650" y="1374140"/>
            <a:ext cx="4370070" cy="40925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fontAlgn="auto">
              <a:spcAft>
                <a:spcPts val="1200"/>
              </a:spcAft>
            </a:pP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FandolSong-Bold-Identity-H"/>
                <a:cs typeface="Cambria Math" panose="02040503050406030204" charset="0"/>
                <a:sym typeface="+mn-ea"/>
              </a:rPr>
              <a:t>①</a:t>
            </a:r>
            <a:r>
              <a:rPr lang="zh-CN" altLang="en-US" sz="2000">
                <a:solidFill>
                  <a:srgbClr val="000000"/>
                </a:solidFill>
                <a:latin typeface="Cambria Math" panose="02040503050406030204" charset="0"/>
                <a:ea typeface="FandolSong-Bold-Identity-H"/>
                <a:cs typeface="Cambria Math" panose="02040503050406030204" charset="0"/>
                <a:sym typeface="+mn-ea"/>
              </a:rPr>
              <a:t>半成品的市场售价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FandolSong-Bold-Identity-H"/>
                <a:cs typeface="Cambria Math" panose="02040503050406030204" charset="0"/>
                <a:sym typeface="+mn-ea"/>
              </a:rPr>
              <a:t>：</a:t>
            </a:r>
            <a:r>
              <a:rPr lang="zh-CN" altLang="en-US" b="1">
                <a:solidFill>
                  <a:srgbClr val="000000"/>
                </a:solidFill>
                <a:latin typeface="Cambria Math" panose="02040503050406030204" charset="0"/>
                <a:ea typeface="FandolSong-Bold-Identity-H"/>
                <a:cs typeface="Cambria Math" panose="02040503050406030204" charset="0"/>
                <a:sym typeface="+mn-ea"/>
              </a:rPr>
              <a:t>设置足够大的市场售价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FandolSong-Bold-Identity-H"/>
                <a:cs typeface="Cambria Math" panose="02040503050406030204" charset="0"/>
                <a:sym typeface="+mn-ea"/>
              </a:rPr>
              <a:t>，使整个马尔科夫链的状态转移不会因预期收益为负数而停止（但并不以此为实际价值）。</a:t>
            </a:r>
            <a:endParaRPr lang="zh-CN" altLang="en-US">
              <a:solidFill>
                <a:srgbClr val="000000"/>
              </a:solidFill>
              <a:latin typeface="Cambria Math" panose="02040503050406030204" charset="0"/>
              <a:ea typeface="FandolSong-Bold-Identity-H"/>
              <a:cs typeface="Cambria Math" panose="02040503050406030204" charset="0"/>
              <a:sym typeface="+mn-ea"/>
            </a:endParaRPr>
          </a:p>
          <a:p>
            <a:pPr indent="0" fontAlgn="auto">
              <a:spcAft>
                <a:spcPts val="1200"/>
              </a:spcAft>
            </a:pP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FandolSong-Bold-Identity-H"/>
                <a:cs typeface="Cambria Math" panose="02040503050406030204" charset="0"/>
                <a:sym typeface="+mn-ea"/>
              </a:rPr>
              <a:t>②</a:t>
            </a:r>
            <a:r>
              <a:rPr lang="zh-CN" altLang="en-US" sz="2000">
                <a:solidFill>
                  <a:srgbClr val="000000"/>
                </a:solidFill>
                <a:latin typeface="Cambria Math" panose="02040503050406030204" charset="0"/>
                <a:ea typeface="FandolSong-Bold-Identity-H"/>
                <a:cs typeface="Cambria Math" panose="02040503050406030204" charset="0"/>
                <a:sym typeface="+mn-ea"/>
              </a:rPr>
              <a:t>半成品的调换损失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FandolSong-Bold-Identity-H"/>
                <a:cs typeface="Cambria Math" panose="02040503050406030204" charset="0"/>
                <a:sym typeface="+mn-ea"/>
              </a:rPr>
              <a:t>：半成品实际上并无调换损失，但为保证模型完整仍沿用概念。</a:t>
            </a:r>
            <a:r>
              <a:rPr lang="zh-CN" altLang="en-US" b="1">
                <a:solidFill>
                  <a:srgbClr val="000000"/>
                </a:solidFill>
                <a:latin typeface="Cambria Math" panose="02040503050406030204" charset="0"/>
                <a:ea typeface="FandolSong-Bold-Identity-H"/>
                <a:cs typeface="Cambria Math" panose="02040503050406030204" charset="0"/>
                <a:sym typeface="+mn-ea"/>
              </a:rPr>
              <a:t>设定足够大的调换费用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FandolSong-Bold-Identity-H"/>
                <a:cs typeface="Cambria Math" panose="02040503050406030204" charset="0"/>
                <a:sym typeface="+mn-ea"/>
              </a:rPr>
              <a:t>，使得在设计代价矩阵时一定选择“企业检测”的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FandolSong-Bold-Identity-H"/>
                <a:cs typeface="Cambria Math" panose="02040503050406030204" charset="0"/>
                <a:sym typeface="+mn-ea"/>
              </a:rPr>
              <a:t>费用。</a:t>
            </a:r>
            <a:endParaRPr lang="zh-CN" altLang="en-US">
              <a:solidFill>
                <a:srgbClr val="000000"/>
              </a:solidFill>
              <a:latin typeface="Cambria Math" panose="02040503050406030204" charset="0"/>
              <a:ea typeface="FandolSong-Bold-Identity-H"/>
              <a:cs typeface="Cambria Math" panose="02040503050406030204" charset="0"/>
              <a:sym typeface="+mn-ea"/>
            </a:endParaRPr>
          </a:p>
          <a:p>
            <a:pPr indent="0" fontAlgn="auto">
              <a:spcAft>
                <a:spcPts val="1200"/>
              </a:spcAft>
            </a:pP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FandolSong-Bold-Identity-H"/>
                <a:cs typeface="Cambria Math" panose="02040503050406030204" charset="0"/>
                <a:sym typeface="+mn-ea"/>
              </a:rPr>
              <a:t>③</a:t>
            </a:r>
            <a:r>
              <a:rPr lang="zh-CN" altLang="en-US" sz="2000">
                <a:solidFill>
                  <a:srgbClr val="000000"/>
                </a:solidFill>
                <a:latin typeface="Cambria Math" panose="02040503050406030204" charset="0"/>
                <a:ea typeface="FandolSong-Bold-Identity-H"/>
                <a:cs typeface="Cambria Math" panose="02040503050406030204" charset="0"/>
                <a:sym typeface="+mn-ea"/>
              </a:rPr>
              <a:t>半成品的“购买单价”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FandolSong-Bold-Identity-H"/>
                <a:cs typeface="Cambria Math" panose="02040503050406030204" charset="0"/>
                <a:sym typeface="+mn-ea"/>
              </a:rPr>
              <a:t>：通过不断调整售价，使得状态 </a:t>
            </a:r>
            <a:r>
              <a:rPr lang="zh-CN" altLang="en-US" i="1">
                <a:solidFill>
                  <a:srgbClr val="000000"/>
                </a:solidFill>
                <a:latin typeface="Cambria Math" panose="02040503050406030204" charset="0"/>
                <a:ea typeface="FandolSong-Bold-Identity-H"/>
                <a:cs typeface="Cambria Math" panose="02040503050406030204" charset="0"/>
                <a:sym typeface="+mn-ea"/>
              </a:rPr>
              <a:t>S</a:t>
            </a:r>
            <a:r>
              <a:rPr lang="zh-CN" altLang="en-US" i="1" baseline="-25000">
                <a:solidFill>
                  <a:srgbClr val="000000"/>
                </a:solidFill>
                <a:latin typeface="Cambria Math" panose="02040503050406030204" charset="0"/>
                <a:ea typeface="FandolSong-Bold-Identity-H"/>
                <a:cs typeface="Cambria Math" panose="02040503050406030204" charset="0"/>
                <a:sym typeface="+mn-ea"/>
              </a:rPr>
              <a:t>0,0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FandolSong-Bold-Identity-H"/>
                <a:cs typeface="Cambria Math" panose="02040503050406030204" charset="0"/>
                <a:sym typeface="+mn-ea"/>
              </a:rPr>
              <a:t> 的预期收益接近于0，此时售价刚好填补预期成本。而此时预期成本是得到一个正品零配件的费用，因此用</a:t>
            </a:r>
            <a:r>
              <a:rPr lang="zh-CN" altLang="en-US" b="1">
                <a:solidFill>
                  <a:srgbClr val="000000"/>
                </a:solidFill>
                <a:latin typeface="Cambria Math" panose="02040503050406030204" charset="0"/>
                <a:ea typeface="FandolSong-Bold-Identity-H"/>
                <a:cs typeface="Cambria Math" panose="02040503050406030204" charset="0"/>
                <a:sym typeface="+mn-ea"/>
              </a:rPr>
              <a:t>预期</a:t>
            </a:r>
            <a:r>
              <a:rPr lang="zh-CN" altLang="en-US" b="1">
                <a:solidFill>
                  <a:srgbClr val="000000"/>
                </a:solidFill>
                <a:latin typeface="Cambria Math" panose="02040503050406030204" charset="0"/>
                <a:ea typeface="FandolSong-Bold-Identity-H"/>
                <a:cs typeface="Cambria Math" panose="02040503050406030204" charset="0"/>
                <a:sym typeface="+mn-ea"/>
              </a:rPr>
              <a:t>成本 × 半成品次品率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FandolSong-Bold-Identity-H"/>
                <a:cs typeface="Cambria Math" panose="02040503050406030204" charset="0"/>
                <a:sym typeface="+mn-ea"/>
              </a:rPr>
              <a:t>作为购买单价。</a:t>
            </a:r>
            <a:endParaRPr lang="zh-CN" altLang="en-US">
              <a:solidFill>
                <a:srgbClr val="000000"/>
              </a:solidFill>
              <a:latin typeface="Cambria Math" panose="02040503050406030204" charset="0"/>
              <a:ea typeface="FandolSong-Bold-Identity-H"/>
              <a:cs typeface="Cambria Math" panose="02040503050406030204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760" y="889635"/>
            <a:ext cx="10156825" cy="5231130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235885" y="116633"/>
            <a:ext cx="11620755" cy="6696612"/>
            <a:chOff x="235885" y="116633"/>
            <a:chExt cx="11620755" cy="6696612"/>
          </a:xfrm>
        </p:grpSpPr>
        <p:grpSp>
          <p:nvGrpSpPr>
            <p:cNvPr id="3" name="组合 2"/>
            <p:cNvGrpSpPr/>
            <p:nvPr/>
          </p:nvGrpSpPr>
          <p:grpSpPr>
            <a:xfrm>
              <a:off x="335361" y="116633"/>
              <a:ext cx="629872" cy="612768"/>
              <a:chOff x="3070727" y="196457"/>
              <a:chExt cx="692047" cy="673255"/>
            </a:xfrm>
          </p:grpSpPr>
          <p:sp>
            <p:nvSpPr>
              <p:cNvPr id="13" name="平行四边形 12"/>
              <p:cNvSpPr/>
              <p:nvPr/>
            </p:nvSpPr>
            <p:spPr>
              <a:xfrm>
                <a:off x="3070727" y="196457"/>
                <a:ext cx="629587" cy="612775"/>
              </a:xfrm>
              <a:prstGeom prst="parallelogram">
                <a:avLst/>
              </a:prstGeom>
              <a:solidFill>
                <a:srgbClr val="03617A"/>
              </a:solidFill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4" name="平行四边形 13"/>
              <p:cNvSpPr/>
              <p:nvPr/>
            </p:nvSpPr>
            <p:spPr>
              <a:xfrm>
                <a:off x="3133187" y="256937"/>
                <a:ext cx="629587" cy="612775"/>
              </a:xfrm>
              <a:prstGeom prst="parallelogram">
                <a:avLst/>
              </a:prstGeom>
              <a:noFill/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  <p:cxnSp>
          <p:nvCxnSpPr>
            <p:cNvPr id="4" name="直接连接符 3"/>
            <p:cNvCxnSpPr/>
            <p:nvPr/>
          </p:nvCxnSpPr>
          <p:spPr>
            <a:xfrm>
              <a:off x="367840" y="809674"/>
              <a:ext cx="11488800" cy="0"/>
            </a:xfrm>
            <a:prstGeom prst="line">
              <a:avLst/>
            </a:prstGeom>
            <a:noFill/>
            <a:ln w="9525" cap="flat" cmpd="sng" algn="ctr">
              <a:solidFill>
                <a:srgbClr val="03617A"/>
              </a:solidFill>
              <a:prstDash val="solid"/>
            </a:ln>
            <a:effectLst/>
          </p:spPr>
        </p:cxnSp>
        <p:sp>
          <p:nvSpPr>
            <p:cNvPr id="5" name="文本占位符 5"/>
            <p:cNvSpPr txBox="1"/>
            <p:nvPr/>
          </p:nvSpPr>
          <p:spPr>
            <a:xfrm>
              <a:off x="1127448" y="193957"/>
              <a:ext cx="7918898" cy="6127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charset="-122"/>
                  <a:ea typeface="微软雅黑" panose="020B050302020402020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zh-CN" altLang="en-US" dirty="0">
                  <a:solidFill>
                    <a:srgbClr val="03617A"/>
                  </a:solidFill>
                </a:rPr>
                <a:t>问题</a:t>
              </a:r>
              <a:r>
                <a:rPr lang="en-US" altLang="zh-CN" dirty="0">
                  <a:solidFill>
                    <a:srgbClr val="03617A"/>
                  </a:solidFill>
                </a:rPr>
                <a:t>3</a:t>
              </a:r>
              <a:r>
                <a:rPr lang="en-US" altLang="zh-CN" dirty="0">
                  <a:solidFill>
                    <a:srgbClr val="03617A"/>
                  </a:solidFill>
                </a:rPr>
                <a:t>——</a:t>
              </a:r>
              <a:r>
                <a:rPr lang="zh-CN" altLang="en-US" dirty="0">
                  <a:solidFill>
                    <a:srgbClr val="03617A"/>
                  </a:solidFill>
                </a:rPr>
                <a:t>模型</a:t>
              </a:r>
              <a:r>
                <a:rPr lang="zh-CN" altLang="en-US" dirty="0">
                  <a:solidFill>
                    <a:srgbClr val="03617A"/>
                  </a:solidFill>
                </a:rPr>
                <a:t>求解</a:t>
              </a:r>
              <a:endParaRPr lang="zh-CN" altLang="en-US" dirty="0">
                <a:solidFill>
                  <a:srgbClr val="03617A"/>
                </a:solidFill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35885" y="6410629"/>
              <a:ext cx="2615973" cy="402616"/>
            </a:xfrm>
            <a:prstGeom prst="rect">
              <a:avLst/>
            </a:prstGeom>
          </p:spPr>
        </p:pic>
      </p:grp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3" t="13201" r="1106" b="17748"/>
          <a:stretch>
            <a:fillRect/>
          </a:stretch>
        </p:blipFill>
        <p:spPr>
          <a:xfrm>
            <a:off x="8625821" y="71345"/>
            <a:ext cx="3250672" cy="64829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35885" y="116633"/>
            <a:ext cx="11620755" cy="6696612"/>
            <a:chOff x="235885" y="116633"/>
            <a:chExt cx="11620755" cy="6696612"/>
          </a:xfrm>
        </p:grpSpPr>
        <p:grpSp>
          <p:nvGrpSpPr>
            <p:cNvPr id="3" name="组合 2"/>
            <p:cNvGrpSpPr/>
            <p:nvPr/>
          </p:nvGrpSpPr>
          <p:grpSpPr>
            <a:xfrm>
              <a:off x="335361" y="116633"/>
              <a:ext cx="629872" cy="612768"/>
              <a:chOff x="3070727" y="196457"/>
              <a:chExt cx="692047" cy="673255"/>
            </a:xfrm>
          </p:grpSpPr>
          <p:sp>
            <p:nvSpPr>
              <p:cNvPr id="13" name="平行四边形 12"/>
              <p:cNvSpPr/>
              <p:nvPr/>
            </p:nvSpPr>
            <p:spPr>
              <a:xfrm>
                <a:off x="3070727" y="196457"/>
                <a:ext cx="629587" cy="612775"/>
              </a:xfrm>
              <a:prstGeom prst="parallelogram">
                <a:avLst/>
              </a:prstGeom>
              <a:solidFill>
                <a:srgbClr val="03617A"/>
              </a:solidFill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4" name="平行四边形 13"/>
              <p:cNvSpPr/>
              <p:nvPr/>
            </p:nvSpPr>
            <p:spPr>
              <a:xfrm>
                <a:off x="3133187" y="256937"/>
                <a:ext cx="629587" cy="612775"/>
              </a:xfrm>
              <a:prstGeom prst="parallelogram">
                <a:avLst/>
              </a:prstGeom>
              <a:noFill/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  <p:cxnSp>
          <p:nvCxnSpPr>
            <p:cNvPr id="4" name="直接连接符 3"/>
            <p:cNvCxnSpPr/>
            <p:nvPr/>
          </p:nvCxnSpPr>
          <p:spPr>
            <a:xfrm>
              <a:off x="367840" y="809674"/>
              <a:ext cx="11488800" cy="0"/>
            </a:xfrm>
            <a:prstGeom prst="line">
              <a:avLst/>
            </a:prstGeom>
            <a:noFill/>
            <a:ln w="9525" cap="flat" cmpd="sng" algn="ctr">
              <a:solidFill>
                <a:srgbClr val="03617A"/>
              </a:solidFill>
              <a:prstDash val="solid"/>
            </a:ln>
            <a:effectLst/>
          </p:spPr>
        </p:cxnSp>
        <p:sp>
          <p:nvSpPr>
            <p:cNvPr id="5" name="文本占位符 5"/>
            <p:cNvSpPr txBox="1"/>
            <p:nvPr/>
          </p:nvSpPr>
          <p:spPr>
            <a:xfrm>
              <a:off x="1127448" y="193957"/>
              <a:ext cx="7918898" cy="6127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charset="-122"/>
                  <a:ea typeface="微软雅黑" panose="020B050302020402020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zh-CN" altLang="en-US" dirty="0">
                  <a:solidFill>
                    <a:srgbClr val="03617A"/>
                  </a:solidFill>
                </a:rPr>
                <a:t>问题</a:t>
              </a:r>
              <a:r>
                <a:rPr lang="en-US" altLang="zh-CN" dirty="0">
                  <a:solidFill>
                    <a:srgbClr val="03617A"/>
                  </a:solidFill>
                </a:rPr>
                <a:t>4——</a:t>
              </a:r>
              <a:r>
                <a:rPr lang="zh-CN" altLang="en-US" dirty="0">
                  <a:solidFill>
                    <a:srgbClr val="03617A"/>
                  </a:solidFill>
                </a:rPr>
                <a:t>模型建立</a:t>
              </a:r>
              <a:endParaRPr lang="zh-CN" altLang="en-US" dirty="0">
                <a:solidFill>
                  <a:srgbClr val="03617A"/>
                </a:solidFill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1" cstate="print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35885" y="6410629"/>
              <a:ext cx="2615973" cy="402616"/>
            </a:xfrm>
            <a:prstGeom prst="rect">
              <a:avLst/>
            </a:prstGeom>
          </p:spPr>
        </p:pic>
      </p:grp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3" t="13201" r="1106" b="17748"/>
          <a:stretch>
            <a:fillRect/>
          </a:stretch>
        </p:blipFill>
        <p:spPr>
          <a:xfrm>
            <a:off x="8625821" y="71345"/>
            <a:ext cx="3250672" cy="648297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1541145" y="4634230"/>
            <a:ext cx="381190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Cambria Math" panose="02040503050406030204" charset="0"/>
                <a:ea typeface="宋体" panose="02010600030101010101" pitchFamily="2" charset="-122"/>
              </a:rPr>
              <a:t>置信区间下限公式</a:t>
            </a:r>
            <a:endParaRPr lang="zh-CN" altLang="en-US" sz="2400" dirty="0">
              <a:latin typeface="Cambria Math" panose="02040503050406030204" charset="0"/>
              <a:ea typeface="宋体" panose="0201060003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541145" y="2649220"/>
            <a:ext cx="381190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</a:rPr>
              <a:t>次品率</a:t>
            </a:r>
            <a:r>
              <a:rPr lang="en-US" altLang="zh-CN" sz="2400" dirty="0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</a:rPr>
              <a:t>p</a:t>
            </a:r>
            <a:r>
              <a:rPr lang="zh-CN" altLang="en-US" sz="2400" dirty="0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</a:rPr>
              <a:t>分布</a:t>
            </a:r>
            <a:endParaRPr lang="zh-CN" altLang="en-US" sz="2400" dirty="0"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6165" y="2609215"/>
            <a:ext cx="3982720" cy="53975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1541145" y="3497580"/>
            <a:ext cx="332359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Cambria Math" panose="02040503050406030204" charset="0"/>
                <a:ea typeface="宋体" panose="02010600030101010101" pitchFamily="2" charset="-122"/>
              </a:rPr>
              <a:t>置信区间上限公式</a:t>
            </a:r>
            <a:endParaRPr lang="zh-CN" altLang="en-US" sz="2400" dirty="0">
              <a:latin typeface="Cambria Math" panose="02040503050406030204" charset="0"/>
              <a:ea typeface="宋体" panose="02010600030101010101" pitchFamily="2" charset="-122"/>
            </a:endParaRP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76165" y="3169920"/>
            <a:ext cx="5557520" cy="1115695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75852" y="4306570"/>
            <a:ext cx="6004079" cy="1115695"/>
          </a:xfrm>
          <a:prstGeom prst="rect">
            <a:avLst/>
          </a:prstGeom>
        </p:spPr>
      </p:pic>
      <p:grpSp>
        <p:nvGrpSpPr>
          <p:cNvPr id="21" name="组合 20"/>
          <p:cNvGrpSpPr/>
          <p:nvPr/>
        </p:nvGrpSpPr>
        <p:grpSpPr>
          <a:xfrm>
            <a:off x="1637030" y="5399405"/>
            <a:ext cx="4511675" cy="539750"/>
            <a:chOff x="3276" y="8579"/>
            <a:chExt cx="7105" cy="850"/>
          </a:xfrm>
        </p:grpSpPr>
        <p:sp>
          <p:nvSpPr>
            <p:cNvPr id="38" name="文本框 37"/>
            <p:cNvSpPr txBox="1"/>
            <p:nvPr/>
          </p:nvSpPr>
          <p:spPr>
            <a:xfrm>
              <a:off x="3276" y="8697"/>
              <a:ext cx="6408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latin typeface="Cambria Math" panose="02040503050406030204" charset="0"/>
                  <a:ea typeface="宋体" panose="02010600030101010101" pitchFamily="2" charset="-122"/>
                  <a:cs typeface="Cambria Math" panose="02040503050406030204" charset="0"/>
                </a:rPr>
                <a:t>由于无信息先验，取</a:t>
              </a:r>
              <a:endParaRPr lang="zh-CN" altLang="en-US" sz="2400" dirty="0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</a:endParaRPr>
            </a:p>
          </p:txBody>
        </p:sp>
        <p:pic>
          <p:nvPicPr>
            <p:cNvPr id="40" name="图片 39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791" y="8579"/>
              <a:ext cx="2591" cy="850"/>
            </a:xfrm>
            <a:prstGeom prst="rect">
              <a:avLst/>
            </a:prstGeom>
          </p:spPr>
        </p:pic>
      </p:grpSp>
      <p:sp>
        <p:nvSpPr>
          <p:cNvPr id="8" name="文本框 7"/>
          <p:cNvSpPr txBox="1"/>
          <p:nvPr/>
        </p:nvSpPr>
        <p:spPr>
          <a:xfrm>
            <a:off x="1727835" y="1097280"/>
            <a:ext cx="834136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dirty="0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</a:rPr>
              <a:t>确定的次品率抽样检测</a:t>
            </a:r>
            <a:r>
              <a:rPr lang="en-US" altLang="zh-CN" sz="2400" dirty="0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</a:rPr>
              <a:t>          </a:t>
            </a:r>
            <a:r>
              <a:rPr lang="zh-CN" altLang="en-US" sz="2400" dirty="0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</a:rPr>
              <a:t>不确定</a:t>
            </a:r>
            <a:r>
              <a:rPr lang="en-US" altLang="zh-CN" sz="2400" dirty="0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          </a:t>
            </a:r>
            <a:r>
              <a:rPr lang="zh-CN" altLang="en-US" sz="2400" dirty="0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</a:rPr>
              <a:t>置信区间，抽样个数</a:t>
            </a:r>
            <a:endParaRPr lang="zh-CN" altLang="en-US" sz="2400" dirty="0"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727835" y="1647190"/>
            <a:ext cx="73831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dirty="0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</a:rPr>
              <a:t>考虑概率估计 选择使用</a:t>
            </a:r>
            <a:r>
              <a:rPr lang="en-US" altLang="zh-CN" sz="2000" dirty="0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</a:rPr>
              <a:t>  </a:t>
            </a:r>
            <a:r>
              <a:rPr lang="en-US" altLang="zh-CN" sz="2800" dirty="0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</a:rPr>
              <a:t>Beta</a:t>
            </a:r>
            <a:r>
              <a:rPr lang="zh-CN" altLang="en-US" sz="2800" dirty="0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</a:rPr>
              <a:t>分布和贝叶斯公式</a:t>
            </a:r>
            <a:endParaRPr lang="zh-CN" altLang="en-US" sz="2800" dirty="0"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</a:endParaRPr>
          </a:p>
        </p:txBody>
      </p:sp>
      <p:sp>
        <p:nvSpPr>
          <p:cNvPr id="23" name="右箭头 22"/>
          <p:cNvSpPr/>
          <p:nvPr/>
        </p:nvSpPr>
        <p:spPr>
          <a:xfrm>
            <a:off x="4989195" y="1275080"/>
            <a:ext cx="468000" cy="104775"/>
          </a:xfrm>
          <a:prstGeom prst="rightArrow">
            <a:avLst/>
          </a:prstGeom>
          <a:solidFill>
            <a:srgbClr val="327F93"/>
          </a:solidFill>
          <a:ln>
            <a:solidFill>
              <a:srgbClr val="03617A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右箭头 10"/>
          <p:cNvSpPr/>
          <p:nvPr/>
        </p:nvSpPr>
        <p:spPr>
          <a:xfrm>
            <a:off x="6543675" y="1275080"/>
            <a:ext cx="468000" cy="104775"/>
          </a:xfrm>
          <a:prstGeom prst="rightArrow">
            <a:avLst/>
          </a:prstGeom>
          <a:solidFill>
            <a:srgbClr val="327F93"/>
          </a:solidFill>
          <a:ln>
            <a:solidFill>
              <a:srgbClr val="03617A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  <p:bldP spid="23" grpId="1" animBg="1"/>
      <p:bldP spid="11" grpId="0" bldLvl="0" animBg="1"/>
      <p:bldP spid="11" grpId="1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35885" y="116633"/>
            <a:ext cx="11620755" cy="6696612"/>
            <a:chOff x="235885" y="116633"/>
            <a:chExt cx="11620755" cy="6696612"/>
          </a:xfrm>
        </p:grpSpPr>
        <p:grpSp>
          <p:nvGrpSpPr>
            <p:cNvPr id="3" name="组合 2"/>
            <p:cNvGrpSpPr/>
            <p:nvPr/>
          </p:nvGrpSpPr>
          <p:grpSpPr>
            <a:xfrm>
              <a:off x="335361" y="116633"/>
              <a:ext cx="629872" cy="612768"/>
              <a:chOff x="3070727" y="196457"/>
              <a:chExt cx="692047" cy="673255"/>
            </a:xfrm>
          </p:grpSpPr>
          <p:sp>
            <p:nvSpPr>
              <p:cNvPr id="13" name="平行四边形 12"/>
              <p:cNvSpPr/>
              <p:nvPr/>
            </p:nvSpPr>
            <p:spPr>
              <a:xfrm>
                <a:off x="3070727" y="196457"/>
                <a:ext cx="629587" cy="612775"/>
              </a:xfrm>
              <a:prstGeom prst="parallelogram">
                <a:avLst/>
              </a:prstGeom>
              <a:solidFill>
                <a:srgbClr val="03617A"/>
              </a:solidFill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4" name="平行四边形 13"/>
              <p:cNvSpPr/>
              <p:nvPr/>
            </p:nvSpPr>
            <p:spPr>
              <a:xfrm>
                <a:off x="3133187" y="256937"/>
                <a:ext cx="629587" cy="612775"/>
              </a:xfrm>
              <a:prstGeom prst="parallelogram">
                <a:avLst/>
              </a:prstGeom>
              <a:noFill/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  <p:cxnSp>
          <p:nvCxnSpPr>
            <p:cNvPr id="4" name="直接连接符 3"/>
            <p:cNvCxnSpPr/>
            <p:nvPr/>
          </p:nvCxnSpPr>
          <p:spPr>
            <a:xfrm>
              <a:off x="367840" y="809674"/>
              <a:ext cx="11488800" cy="0"/>
            </a:xfrm>
            <a:prstGeom prst="line">
              <a:avLst/>
            </a:prstGeom>
            <a:noFill/>
            <a:ln w="9525" cap="flat" cmpd="sng" algn="ctr">
              <a:solidFill>
                <a:srgbClr val="03617A"/>
              </a:solidFill>
              <a:prstDash val="solid"/>
            </a:ln>
            <a:effectLst/>
          </p:spPr>
        </p:cxnSp>
        <p:sp>
          <p:nvSpPr>
            <p:cNvPr id="5" name="文本占位符 5"/>
            <p:cNvSpPr txBox="1"/>
            <p:nvPr/>
          </p:nvSpPr>
          <p:spPr>
            <a:xfrm>
              <a:off x="1127448" y="193957"/>
              <a:ext cx="7918898" cy="6127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charset="-122"/>
                  <a:ea typeface="微软雅黑" panose="020B050302020402020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zh-CN" altLang="en-US" dirty="0">
                  <a:solidFill>
                    <a:srgbClr val="03617A"/>
                  </a:solidFill>
                </a:rPr>
                <a:t>问题</a:t>
              </a:r>
              <a:r>
                <a:rPr lang="en-US" altLang="zh-CN" dirty="0">
                  <a:solidFill>
                    <a:srgbClr val="03617A"/>
                  </a:solidFill>
                </a:rPr>
                <a:t>4——</a:t>
              </a:r>
              <a:r>
                <a:rPr lang="zh-CN" altLang="en-US" dirty="0">
                  <a:solidFill>
                    <a:srgbClr val="03617A"/>
                  </a:solidFill>
                </a:rPr>
                <a:t>模型建立</a:t>
              </a:r>
              <a:r>
                <a:rPr lang="zh-CN" altLang="en-US" dirty="0">
                  <a:solidFill>
                    <a:srgbClr val="03617A"/>
                  </a:solidFill>
                </a:rPr>
                <a:t>与求解</a:t>
              </a:r>
              <a:endParaRPr lang="zh-CN" altLang="en-US" dirty="0">
                <a:solidFill>
                  <a:srgbClr val="03617A"/>
                </a:solidFill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1" cstate="print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35885" y="6410629"/>
              <a:ext cx="2615973" cy="402616"/>
            </a:xfrm>
            <a:prstGeom prst="rect">
              <a:avLst/>
            </a:prstGeom>
          </p:spPr>
        </p:pic>
      </p:grp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3" t="13201" r="1106" b="17748"/>
          <a:stretch>
            <a:fillRect/>
          </a:stretch>
        </p:blipFill>
        <p:spPr>
          <a:xfrm>
            <a:off x="8625821" y="71345"/>
            <a:ext cx="3250672" cy="64829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表格 11"/>
              <p:cNvGraphicFramePr/>
              <p:nvPr/>
            </p:nvGraphicFramePr>
            <p:xfrm>
              <a:off x="5273040" y="3301365"/>
              <a:ext cx="6243320" cy="2929255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395855"/>
                    <a:gridCol w="1766357"/>
                    <a:gridCol w="2081106"/>
                  </a:tblGrid>
                  <a:tr h="381000">
                    <a:tc>
                      <a:txBody>
                        <a:bodyPr/>
                        <a:p>
                          <a:pPr algn="ctr">
                            <a:lnSpc>
                              <a:spcPct val="130000"/>
                            </a:lnSpc>
                            <a:buNone/>
                          </a:pPr>
                          <a:r>
                            <a:rPr lang="zh-CN" altLang="en-US" sz="2400">
                              <a:latin typeface="Cambria Math" panose="02040503050406030204" charset="0"/>
                              <a:ea typeface="宋体" panose="02010600030101010101" pitchFamily="2" charset="-122"/>
                              <a:cs typeface="Cambria Math" panose="02040503050406030204" charset="0"/>
                            </a:rPr>
                            <a:t>信度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400" i="1">
                                  <a:latin typeface="Cambria Math" panose="02040503050406030204" charset="0"/>
                                  <a:ea typeface="MS Mincho" charset="0"/>
                                  <a:cs typeface="Cambria Math" panose="02040503050406030204" charset="0"/>
                                </a:rPr>
                                <m:t>𝛽</m:t>
                              </m:r>
                            </m:oMath>
                          </a14:m>
                          <a:endParaRPr lang="zh-CN" altLang="en-US" sz="2400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lnSpc>
                              <a:spcPct val="130000"/>
                            </a:lnSpc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400" i="1">
                                    <a:latin typeface="Cambria Math" panose="02040503050406030204" charset="0"/>
                                    <a:ea typeface="MS Mincho" charset="0"/>
                                    <a:cs typeface="Cambria Math" panose="02040503050406030204" charset="0"/>
                                  </a:rPr>
                                  <m:t>90</m:t>
                                </m:r>
                                <m:r>
                                  <a:rPr lang="en-US" altLang="zh-CN" sz="2400" i="1">
                                    <a:latin typeface="Cambria Math" panose="02040503050406030204" charset="0"/>
                                    <a:ea typeface="MS Mincho" charset="0"/>
                                    <a:cs typeface="Cambria Math" panose="02040503050406030204" charset="0"/>
                                  </a:rPr>
                                  <m:t>%</m:t>
                                </m:r>
                              </m:oMath>
                            </m:oMathPara>
                          </a14:m>
                          <a:endParaRPr lang="en-US" altLang="zh-CN" sz="2400" i="1">
                            <a:latin typeface="宋体" panose="02010600030101010101" pitchFamily="2" charset="-122"/>
                            <a:ea typeface="宋体" panose="02010600030101010101" pitchFamily="2" charset="-122"/>
                            <a:cs typeface="Cambria Math" panose="0204050305040603020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lnSpc>
                              <a:spcPct val="130000"/>
                            </a:lnSpc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400" i="1">
                                    <a:latin typeface="Cambria Math" panose="02040503050406030204" charset="0"/>
                                    <a:ea typeface="MS Mincho" charset="0"/>
                                    <a:cs typeface="Cambria Math" panose="02040503050406030204" charset="0"/>
                                  </a:rPr>
                                  <m:t>95</m:t>
                                </m:r>
                                <m:r>
                                  <a:rPr lang="en-US" altLang="zh-CN" sz="2400" i="1">
                                    <a:latin typeface="Cambria Math" panose="02040503050406030204" charset="0"/>
                                    <a:ea typeface="MS Mincho" charset="0"/>
                                    <a:cs typeface="Cambria Math" panose="02040503050406030204" charset="0"/>
                                  </a:rPr>
                                  <m:t>%</m:t>
                                </m:r>
                              </m:oMath>
                            </m:oMathPara>
                          </a14:m>
                          <a:endParaRPr lang="en-US" altLang="zh-CN" sz="2400" i="1">
                            <a:latin typeface="宋体" panose="02010600030101010101" pitchFamily="2" charset="-122"/>
                            <a:ea typeface="宋体" panose="02010600030101010101" pitchFamily="2" charset="-122"/>
                            <a:cs typeface="Cambria Math" panose="02040503050406030204" charset="0"/>
                          </a:endParaRPr>
                        </a:p>
                      </a:txBody>
                      <a:tcPr/>
                    </a:tc>
                  </a:tr>
                  <a:tr h="381000">
                    <a:tc>
                      <a:txBody>
                        <a:bodyPr/>
                        <a:p>
                          <a:pPr algn="ctr">
                            <a:lnSpc>
                              <a:spcPct val="130000"/>
                            </a:lnSpc>
                            <a:buNone/>
                          </a:pPr>
                          <a:r>
                            <a:rPr lang="zh-CN" altLang="en-US" sz="2400">
                              <a:latin typeface="Cambria Math" panose="02040503050406030204" charset="0"/>
                              <a:ea typeface="宋体" panose="02010600030101010101" pitchFamily="2" charset="-122"/>
                              <a:cs typeface="Cambria Math" panose="02040503050406030204" charset="0"/>
                            </a:rPr>
                            <a:t>显著性水平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400" i="1">
                                  <a:latin typeface="Cambria Math" panose="02040503050406030204" charset="0"/>
                                  <a:ea typeface="MS Mincho" charset="0"/>
                                  <a:cs typeface="Cambria Math" panose="02040503050406030204" charset="0"/>
                                </a:rPr>
                                <m:t>𝛼</m:t>
                              </m:r>
                            </m:oMath>
                          </a14:m>
                          <a:endParaRPr lang="zh-CN" altLang="en-US" sz="2400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lnSpc>
                              <a:spcPct val="130000"/>
                            </a:lnSpc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400" i="1">
                                    <a:latin typeface="Cambria Math" panose="02040503050406030204" charset="0"/>
                                    <a:ea typeface="MS Mincho" charset="0"/>
                                    <a:cs typeface="Cambria Math" panose="02040503050406030204" charset="0"/>
                                  </a:rPr>
                                  <m:t>5</m:t>
                                </m:r>
                                <m:r>
                                  <a:rPr lang="en-US" altLang="zh-CN" sz="2400" i="1">
                                    <a:latin typeface="Cambria Math" panose="02040503050406030204" charset="0"/>
                                    <a:ea typeface="MS Mincho" charset="0"/>
                                    <a:cs typeface="Cambria Math" panose="02040503050406030204" charset="0"/>
                                  </a:rPr>
                                  <m:t>%</m:t>
                                </m:r>
                              </m:oMath>
                            </m:oMathPara>
                          </a14:m>
                          <a:endParaRPr lang="en-US" altLang="zh-CN" sz="2400" i="1">
                            <a:latin typeface="宋体" panose="02010600030101010101" pitchFamily="2" charset="-122"/>
                            <a:ea typeface="宋体" panose="02010600030101010101" pitchFamily="2" charset="-122"/>
                            <a:cs typeface="Cambria Math" panose="0204050305040603020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lnSpc>
                              <a:spcPct val="130000"/>
                            </a:lnSpc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400" i="1">
                                    <a:latin typeface="Cambria Math" panose="02040503050406030204" charset="0"/>
                                    <a:ea typeface="MS Mincho" charset="0"/>
                                    <a:cs typeface="Cambria Math" panose="02040503050406030204" charset="0"/>
                                  </a:rPr>
                                  <m:t>10</m:t>
                                </m:r>
                                <m:r>
                                  <a:rPr lang="en-US" altLang="zh-CN" sz="2400" i="1">
                                    <a:latin typeface="Cambria Math" panose="02040503050406030204" charset="0"/>
                                    <a:ea typeface="MS Mincho" charset="0"/>
                                    <a:cs typeface="Cambria Math" panose="02040503050406030204" charset="0"/>
                                  </a:rPr>
                                  <m:t>%</m:t>
                                </m:r>
                              </m:oMath>
                            </m:oMathPara>
                          </a14:m>
                          <a:endParaRPr lang="en-US" altLang="zh-CN" sz="2400" i="1">
                            <a:latin typeface="宋体" panose="02010600030101010101" pitchFamily="2" charset="-122"/>
                            <a:ea typeface="宋体" panose="02010600030101010101" pitchFamily="2" charset="-122"/>
                            <a:cs typeface="Cambria Math" panose="02040503050406030204" charset="0"/>
                          </a:endParaRPr>
                        </a:p>
                      </a:txBody>
                      <a:tcPr/>
                    </a:tc>
                  </a:tr>
                  <a:tr h="421640">
                    <a:tc>
                      <a:txBody>
                        <a:bodyPr/>
                        <a:p>
                          <a:pPr algn="ctr">
                            <a:lnSpc>
                              <a:spcPct val="130000"/>
                            </a:lnSpc>
                            <a:buNone/>
                          </a:pPr>
                          <a:r>
                            <a:rPr lang="zh-CN" altLang="en-US" sz="2400">
                              <a:latin typeface="Cambria Math" panose="02040503050406030204" charset="0"/>
                              <a:ea typeface="宋体" panose="02010600030101010101" pitchFamily="2" charset="-122"/>
                              <a:cs typeface="Cambria Math" panose="02040503050406030204" charset="0"/>
                            </a:rPr>
                            <a:t>分位数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charset="0"/>
                                      <a:ea typeface="宋体" panose="02010600030101010101" pitchFamily="2" charset="-122"/>
                                      <a:cs typeface="Cambria Math" panose="0204050305040603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charset="0"/>
                                      <a:ea typeface="宋体" panose="02010600030101010101" pitchFamily="2" charset="-122"/>
                                      <a:cs typeface="Cambria Math" panose="02040503050406030204" charset="0"/>
                                    </a:rPr>
                                    <m:t>𝑍</m:t>
                                  </m:r>
                                </m:e>
                                <m:sub>
                                  <m:box>
                                    <m:boxPr>
                                      <m:noBreak m:val="on"/>
                                      <m:ctrlPr>
                                        <a:rPr lang="en-US" altLang="zh-CN" sz="2400" i="1">
                                          <a:latin typeface="Cambria Math" panose="02040503050406030204" charset="0"/>
                                          <a:ea typeface="宋体" panose="02010600030101010101" pitchFamily="2" charset="-122"/>
                                          <a:cs typeface="Cambria Math" panose="02040503050406030204" charset="0"/>
                                        </a:rPr>
                                      </m:ctrlPr>
                                    </m:boxPr>
                                    <m:e>
                                      <m:argPr>
                                        <m:argSz m:val="-1"/>
                                      </m:argPr>
                                      <m:f>
                                        <m:fPr>
                                          <m:ctrlPr>
                                            <a:rPr lang="en-US" altLang="zh-CN" sz="2400" i="1">
                                              <a:latin typeface="Cambria Math" panose="02040503050406030204" charset="0"/>
                                              <a:ea typeface="宋体" panose="02010600030101010101" pitchFamily="2" charset="-122"/>
                                              <a:cs typeface="Cambria Math" panose="02040503050406030204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altLang="zh-CN" sz="2400" i="1">
                                              <a:latin typeface="Cambria Math" panose="02040503050406030204" charset="0"/>
                                              <a:ea typeface="MS Mincho" charset="0"/>
                                              <a:cs typeface="Cambria Math" panose="02040503050406030204" charset="0"/>
                                            </a:rPr>
                                            <m:t>𝛼</m:t>
                                          </m:r>
                                        </m:num>
                                        <m:den>
                                          <m:r>
                                            <a:rPr lang="en-US" altLang="zh-CN" sz="2400" i="1">
                                              <a:latin typeface="Cambria Math" panose="02040503050406030204" charset="0"/>
                                              <a:ea typeface="MS Mincho" charset="0"/>
                                              <a:cs typeface="Cambria Math" panose="02040503050406030204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</m:e>
                                  </m:box>
                                </m:sub>
                              </m:sSub>
                            </m:oMath>
                          </a14:m>
                          <a:endParaRPr lang="zh-CN" altLang="en-US" sz="2400" b="0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lnSpc>
                              <a:spcPct val="130000"/>
                            </a:lnSpc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400" i="1">
                                    <a:latin typeface="Cambria Math" panose="02040503050406030204" charset="0"/>
                                    <a:ea typeface="MS Mincho" charset="0"/>
                                    <a:cs typeface="Cambria Math" panose="02040503050406030204" charset="0"/>
                                  </a:rPr>
                                  <m:t>1</m:t>
                                </m:r>
                                <m:r>
                                  <a:rPr lang="en-US" altLang="zh-CN" sz="2400" i="1">
                                    <a:latin typeface="Cambria Math" panose="02040503050406030204" charset="0"/>
                                    <a:ea typeface="MS Mincho" charset="0"/>
                                    <a:cs typeface="Cambria Math" panose="02040503050406030204" charset="0"/>
                                  </a:rPr>
                                  <m:t>.</m:t>
                                </m:r>
                                <m:r>
                                  <a:rPr lang="en-US" altLang="zh-CN" sz="2400" i="1">
                                    <a:latin typeface="Cambria Math" panose="02040503050406030204" charset="0"/>
                                    <a:ea typeface="MS Mincho" charset="0"/>
                                    <a:cs typeface="Cambria Math" panose="02040503050406030204" charset="0"/>
                                  </a:rPr>
                                  <m:t>96</m:t>
                                </m:r>
                              </m:oMath>
                            </m:oMathPara>
                          </a14:m>
                          <a:endParaRPr lang="en-US" altLang="zh-CN" sz="2400" i="1">
                            <a:latin typeface="宋体" panose="02010600030101010101" pitchFamily="2" charset="-122"/>
                            <a:ea typeface="宋体" panose="02010600030101010101" pitchFamily="2" charset="-122"/>
                            <a:cs typeface="Cambria Math" panose="0204050305040603020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lnSpc>
                              <a:spcPct val="130000"/>
                            </a:lnSpc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400" i="1">
                                    <a:latin typeface="Cambria Math" panose="02040503050406030204" charset="0"/>
                                    <a:ea typeface="MS Mincho" charset="0"/>
                                    <a:cs typeface="Cambria Math" panose="02040503050406030204" charset="0"/>
                                  </a:rPr>
                                  <m:t>1</m:t>
                                </m:r>
                                <m:r>
                                  <a:rPr lang="en-US" altLang="zh-CN" sz="2400" i="1">
                                    <a:latin typeface="Cambria Math" panose="02040503050406030204" charset="0"/>
                                    <a:ea typeface="MS Mincho" charset="0"/>
                                    <a:cs typeface="Cambria Math" panose="02040503050406030204" charset="0"/>
                                  </a:rPr>
                                  <m:t>.</m:t>
                                </m:r>
                                <m:r>
                                  <a:rPr lang="en-US" altLang="zh-CN" sz="2400" i="1">
                                    <a:latin typeface="Cambria Math" panose="02040503050406030204" charset="0"/>
                                    <a:ea typeface="MS Mincho" charset="0"/>
                                    <a:cs typeface="Cambria Math" panose="02040503050406030204" charset="0"/>
                                  </a:rPr>
                                  <m:t>645</m:t>
                                </m:r>
                              </m:oMath>
                            </m:oMathPara>
                          </a14:m>
                          <a:endParaRPr lang="en-US" altLang="zh-CN" sz="2400" i="1">
                            <a:latin typeface="宋体" panose="02010600030101010101" pitchFamily="2" charset="-122"/>
                            <a:ea typeface="宋体" panose="02010600030101010101" pitchFamily="2" charset="-122"/>
                            <a:cs typeface="Cambria Math" panose="02040503050406030204" charset="0"/>
                          </a:endParaRPr>
                        </a:p>
                      </a:txBody>
                      <a:tcPr/>
                    </a:tc>
                  </a:tr>
                  <a:tr h="381000">
                    <a:tc>
                      <a:txBody>
                        <a:bodyPr/>
                        <a:p>
                          <a:pPr algn="ctr">
                            <a:lnSpc>
                              <a:spcPct val="130000"/>
                            </a:lnSpc>
                            <a:buNone/>
                          </a:pPr>
                          <a:r>
                            <a:rPr lang="zh-CN" altLang="en-US" sz="2400">
                              <a:latin typeface="Cambria Math" panose="02040503050406030204" charset="0"/>
                              <a:ea typeface="宋体" panose="02010600030101010101" pitchFamily="2" charset="-122"/>
                              <a:cs typeface="Cambria Math" panose="02040503050406030204" charset="0"/>
                            </a:rPr>
                            <a:t>样本量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400" i="1">
                                  <a:latin typeface="Cambria Math" panose="02040503050406030204" charset="0"/>
                                  <a:ea typeface="宋体" panose="02010600030101010101" pitchFamily="2" charset="-122"/>
                                  <a:cs typeface="Cambria Math" panose="02040503050406030204" charset="0"/>
                                </a:rPr>
                                <m:t>𝑛</m:t>
                              </m:r>
                            </m:oMath>
                          </a14:m>
                          <a:endParaRPr lang="en-US" altLang="zh-CN" sz="2400" i="1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lnSpc>
                              <a:spcPct val="130000"/>
                            </a:lnSpc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400">
                                    <a:latin typeface="Cambria Math" panose="02040503050406030204" charset="0"/>
                                    <a:ea typeface="MS Mincho" charset="0"/>
                                    <a:cs typeface="Cambria Math" panose="02040503050406030204" charset="0"/>
                                  </a:rPr>
                                  <m:t>3458</m:t>
                                </m:r>
                              </m:oMath>
                            </m:oMathPara>
                          </a14:m>
                          <a:endParaRPr lang="en-US" altLang="zh-CN" sz="2400"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lnSpc>
                              <a:spcPct val="130000"/>
                            </a:lnSpc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400">
                                    <a:latin typeface="Cambria Math" panose="02040503050406030204" charset="0"/>
                                    <a:ea typeface="MS Mincho" charset="0"/>
                                    <a:cs typeface="Cambria Math" panose="02040503050406030204" charset="0"/>
                                  </a:rPr>
                                  <m:t>2436</m:t>
                                </m:r>
                              </m:oMath>
                            </m:oMathPara>
                          </a14:m>
                          <a:endParaRPr lang="en-US" altLang="zh-CN" sz="2400"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</a:endParaRPr>
                        </a:p>
                      </a:txBody>
                      <a:tcPr/>
                    </a:tc>
                  </a:tr>
                  <a:tr h="381000">
                    <a:tc>
                      <a:txBody>
                        <a:bodyPr/>
                        <a:p>
                          <a:pPr algn="ctr">
                            <a:lnSpc>
                              <a:spcPct val="130000"/>
                            </a:lnSpc>
                            <a:buNone/>
                          </a:pPr>
                          <a:r>
                            <a:rPr lang="zh-CN" altLang="en-US" sz="2400">
                              <a:latin typeface="Cambria Math" panose="02040503050406030204" charset="0"/>
                              <a:ea typeface="宋体" panose="02010600030101010101" pitchFamily="2" charset="-122"/>
                              <a:cs typeface="Cambria Math" panose="02040503050406030204" charset="0"/>
                            </a:rPr>
                            <a:t>估计误差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400" i="1">
                                  <a:latin typeface="Cambria Math" panose="02040503050406030204" charset="0"/>
                                  <a:ea typeface="宋体" panose="02010600030101010101" pitchFamily="2" charset="-122"/>
                                  <a:cs typeface="Cambria Math" panose="02040503050406030204" charset="0"/>
                                </a:rPr>
                                <m:t>𝐸</m:t>
                              </m:r>
                            </m:oMath>
                          </a14:m>
                          <a:endParaRPr lang="en-US" altLang="zh-CN" sz="2400" i="1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endParaRPr>
                        </a:p>
                      </a:txBody>
                      <a:tcPr/>
                    </a:tc>
                    <a:tc gridSpan="2">
                      <a:txBody>
                        <a:bodyPr/>
                        <a:p>
                          <a:pPr algn="ctr">
                            <a:lnSpc>
                              <a:spcPct val="130000"/>
                            </a:lnSpc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400" i="1">
                                    <a:latin typeface="Cambria Math" panose="02040503050406030204" charset="0"/>
                                    <a:ea typeface="MS Mincho" charset="0"/>
                                    <a:cs typeface="Cambria Math" panose="02040503050406030204" charset="0"/>
                                  </a:rPr>
                                  <m:t>0</m:t>
                                </m:r>
                                <m:r>
                                  <a:rPr lang="en-US" altLang="zh-CN" sz="2400" i="1">
                                    <a:latin typeface="Cambria Math" panose="02040503050406030204" charset="0"/>
                                    <a:ea typeface="MS Mincho" charset="0"/>
                                    <a:cs typeface="Cambria Math" panose="02040503050406030204" charset="0"/>
                                  </a:rPr>
                                  <m:t>.</m:t>
                                </m:r>
                                <m:r>
                                  <a:rPr lang="en-US" altLang="zh-CN" sz="2400" i="1">
                                    <a:latin typeface="Cambria Math" panose="02040503050406030204" charset="0"/>
                                    <a:ea typeface="MS Mincho" charset="0"/>
                                    <a:cs typeface="Cambria Math" panose="02040503050406030204" charset="0"/>
                                  </a:rPr>
                                  <m:t>01</m:t>
                                </m:r>
                              </m:oMath>
                            </m:oMathPara>
                          </a14:m>
                          <a:endParaRPr lang="en-US" altLang="zh-CN" sz="2400">
                            <a:latin typeface="宋体" panose="02010600030101010101" pitchFamily="2" charset="-122"/>
                            <a:ea typeface="宋体" panose="02010600030101010101" pitchFamily="2" charset="-122"/>
                            <a:cs typeface="Cambria Math" panose="02040503050406030204" charset="0"/>
                          </a:endParaRPr>
                        </a:p>
                      </a:txBody>
                      <a:tcPr/>
                    </a:tc>
                    <a:tc hMerge="1"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表格 11"/>
              <p:cNvGraphicFramePr/>
              <p:nvPr/>
            </p:nvGraphicFramePr>
            <p:xfrm>
              <a:off x="5273040" y="3301365"/>
              <a:ext cx="6243320" cy="2929255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395855"/>
                    <a:gridCol w="1766357"/>
                    <a:gridCol w="2081106"/>
                  </a:tblGrid>
                  <a:tr h="56642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</a:blipFill>
                      </a:tcPr>
                    </a:tc>
                  </a:tr>
                  <a:tr h="56642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</a:blipFill>
                      </a:tcPr>
                    </a:tc>
                  </a:tr>
                  <a:tr h="663575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</a:blipFill>
                      </a:tcPr>
                    </a:tc>
                  </a:tr>
                  <a:tr h="56642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</a:blipFill>
                      </a:tcPr>
                    </a:tc>
                  </a:tr>
                  <a:tr h="56642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</a:blipFill>
                      </a:tcPr>
                    </a:tc>
                    <a:tc gridSpan="2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</a:blipFill>
                      </a:tcPr>
                    </a:tc>
                    <a:tc hMerge="1">
                      <a:tcPr/>
                    </a:tc>
                  </a:tr>
                </a:tbl>
              </a:graphicData>
            </a:graphic>
          </p:graphicFrame>
        </mc:Fallback>
      </mc:AlternateContent>
      <p:graphicFrame>
        <p:nvGraphicFramePr>
          <p:cNvPr id="8" name="对象 7"/>
          <p:cNvGraphicFramePr/>
          <p:nvPr/>
        </p:nvGraphicFramePr>
        <p:xfrm>
          <a:off x="579755" y="3895090"/>
          <a:ext cx="4250055" cy="17418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" name="" r:id="rId5" imgW="3517900" imgH="1419225" progId="Equation.DSMT4">
                  <p:embed/>
                </p:oleObj>
              </mc:Choice>
              <mc:Fallback>
                <p:oleObj name="" r:id="rId5" imgW="3517900" imgH="1419225" progId="Equation.DSMT4">
                  <p:embed/>
                  <p:pic>
                    <p:nvPicPr>
                      <p:cNvPr id="0" name="图片 1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79755" y="3895090"/>
                        <a:ext cx="4250055" cy="17418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图片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63090" y="1390015"/>
            <a:ext cx="7920000" cy="153295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35885" y="116633"/>
            <a:ext cx="11620755" cy="6696612"/>
            <a:chOff x="235885" y="116633"/>
            <a:chExt cx="11620755" cy="6696612"/>
          </a:xfrm>
        </p:grpSpPr>
        <p:grpSp>
          <p:nvGrpSpPr>
            <p:cNvPr id="3" name="组合 2"/>
            <p:cNvGrpSpPr/>
            <p:nvPr/>
          </p:nvGrpSpPr>
          <p:grpSpPr>
            <a:xfrm>
              <a:off x="335361" y="116633"/>
              <a:ext cx="629872" cy="612768"/>
              <a:chOff x="3070727" y="196457"/>
              <a:chExt cx="692047" cy="673255"/>
            </a:xfrm>
          </p:grpSpPr>
          <p:sp>
            <p:nvSpPr>
              <p:cNvPr id="13" name="平行四边形 12"/>
              <p:cNvSpPr/>
              <p:nvPr/>
            </p:nvSpPr>
            <p:spPr>
              <a:xfrm>
                <a:off x="3070727" y="196457"/>
                <a:ext cx="629587" cy="612775"/>
              </a:xfrm>
              <a:prstGeom prst="parallelogram">
                <a:avLst/>
              </a:prstGeom>
              <a:solidFill>
                <a:srgbClr val="03617A"/>
              </a:solidFill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4" name="平行四边形 13"/>
              <p:cNvSpPr/>
              <p:nvPr/>
            </p:nvSpPr>
            <p:spPr>
              <a:xfrm>
                <a:off x="3133187" y="256937"/>
                <a:ext cx="629587" cy="612775"/>
              </a:xfrm>
              <a:prstGeom prst="parallelogram">
                <a:avLst/>
              </a:prstGeom>
              <a:noFill/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p:grpSp>
        <p:cxnSp>
          <p:nvCxnSpPr>
            <p:cNvPr id="4" name="直接连接符 3"/>
            <p:cNvCxnSpPr/>
            <p:nvPr/>
          </p:nvCxnSpPr>
          <p:spPr>
            <a:xfrm>
              <a:off x="367840" y="809674"/>
              <a:ext cx="11488800" cy="0"/>
            </a:xfrm>
            <a:prstGeom prst="line">
              <a:avLst/>
            </a:prstGeom>
            <a:noFill/>
            <a:ln w="9525" cap="flat" cmpd="sng" algn="ctr">
              <a:solidFill>
                <a:srgbClr val="03617A"/>
              </a:solidFill>
              <a:prstDash val="solid"/>
            </a:ln>
            <a:effectLst/>
          </p:spPr>
        </p:cxnSp>
        <p:sp>
          <p:nvSpPr>
            <p:cNvPr id="5" name="文本占位符 5"/>
            <p:cNvSpPr txBox="1"/>
            <p:nvPr/>
          </p:nvSpPr>
          <p:spPr>
            <a:xfrm>
              <a:off x="1127448" y="193957"/>
              <a:ext cx="7918898" cy="6127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charset="-122"/>
                  <a:ea typeface="微软雅黑" panose="020B050302020402020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问题</a:t>
              </a:r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4——</a:t>
              </a: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结果分析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3617A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1" cstate="print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35885" y="6410629"/>
              <a:ext cx="2615973" cy="402616"/>
            </a:xfrm>
            <a:prstGeom prst="rect">
              <a:avLst/>
            </a:prstGeom>
          </p:spPr>
        </p:pic>
      </p:grp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3" t="13201" r="1106" b="17748"/>
          <a:stretch>
            <a:fillRect/>
          </a:stretch>
        </p:blipFill>
        <p:spPr>
          <a:xfrm>
            <a:off x="8625821" y="71345"/>
            <a:ext cx="3250672" cy="648297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935" y="1039495"/>
            <a:ext cx="10512000" cy="52948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35885" y="116633"/>
            <a:ext cx="11620755" cy="6696612"/>
            <a:chOff x="235885" y="116633"/>
            <a:chExt cx="11620755" cy="6696612"/>
          </a:xfrm>
        </p:grpSpPr>
        <p:grpSp>
          <p:nvGrpSpPr>
            <p:cNvPr id="3" name="组合 2"/>
            <p:cNvGrpSpPr/>
            <p:nvPr/>
          </p:nvGrpSpPr>
          <p:grpSpPr>
            <a:xfrm>
              <a:off x="335361" y="116633"/>
              <a:ext cx="629872" cy="612768"/>
              <a:chOff x="3070727" y="196457"/>
              <a:chExt cx="692047" cy="673255"/>
            </a:xfrm>
          </p:grpSpPr>
          <p:sp>
            <p:nvSpPr>
              <p:cNvPr id="13" name="平行四边形 12"/>
              <p:cNvSpPr/>
              <p:nvPr/>
            </p:nvSpPr>
            <p:spPr>
              <a:xfrm>
                <a:off x="3070727" y="196457"/>
                <a:ext cx="629587" cy="612775"/>
              </a:xfrm>
              <a:prstGeom prst="parallelogram">
                <a:avLst/>
              </a:prstGeom>
              <a:solidFill>
                <a:srgbClr val="03617A"/>
              </a:solidFill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4" name="平行四边形 13"/>
              <p:cNvSpPr/>
              <p:nvPr/>
            </p:nvSpPr>
            <p:spPr>
              <a:xfrm>
                <a:off x="3133187" y="256937"/>
                <a:ext cx="629587" cy="612775"/>
              </a:xfrm>
              <a:prstGeom prst="parallelogram">
                <a:avLst/>
              </a:prstGeom>
              <a:noFill/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p:grpSp>
        <p:cxnSp>
          <p:nvCxnSpPr>
            <p:cNvPr id="4" name="直接连接符 3"/>
            <p:cNvCxnSpPr/>
            <p:nvPr/>
          </p:nvCxnSpPr>
          <p:spPr>
            <a:xfrm>
              <a:off x="367840" y="809674"/>
              <a:ext cx="11488800" cy="0"/>
            </a:xfrm>
            <a:prstGeom prst="line">
              <a:avLst/>
            </a:prstGeom>
            <a:noFill/>
            <a:ln w="9525" cap="flat" cmpd="sng" algn="ctr">
              <a:solidFill>
                <a:srgbClr val="03617A"/>
              </a:solidFill>
              <a:prstDash val="solid"/>
            </a:ln>
            <a:effectLst/>
          </p:spPr>
        </p:cxnSp>
        <p:sp>
          <p:nvSpPr>
            <p:cNvPr id="5" name="文本占位符 5"/>
            <p:cNvSpPr txBox="1"/>
            <p:nvPr/>
          </p:nvSpPr>
          <p:spPr>
            <a:xfrm>
              <a:off x="1127448" y="193957"/>
              <a:ext cx="7918898" cy="6127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charset="-122"/>
                  <a:ea typeface="微软雅黑" panose="020B050302020402020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问题</a:t>
              </a:r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4——</a:t>
              </a: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结果分析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3617A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1" cstate="print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35885" y="6410629"/>
              <a:ext cx="2615973" cy="402616"/>
            </a:xfrm>
            <a:prstGeom prst="rect">
              <a:avLst/>
            </a:prstGeom>
          </p:spPr>
        </p:pic>
      </p:grp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3" t="13201" r="1106" b="17748"/>
          <a:stretch>
            <a:fillRect/>
          </a:stretch>
        </p:blipFill>
        <p:spPr>
          <a:xfrm>
            <a:off x="8625821" y="71345"/>
            <a:ext cx="3250672" cy="648297"/>
          </a:xfrm>
          <a:prstGeom prst="rect">
            <a:avLst/>
          </a:prstGeom>
        </p:spPr>
      </p:pic>
      <p:grpSp>
        <p:nvGrpSpPr>
          <p:cNvPr id="12" name="组合 11"/>
          <p:cNvGrpSpPr/>
          <p:nvPr/>
        </p:nvGrpSpPr>
        <p:grpSpPr>
          <a:xfrm>
            <a:off x="141605" y="1644650"/>
            <a:ext cx="11857355" cy="3249930"/>
            <a:chOff x="528" y="2366"/>
            <a:chExt cx="17938" cy="4862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8" y="2366"/>
              <a:ext cx="8957" cy="4863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622" y="2403"/>
              <a:ext cx="8844" cy="4808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35885" y="116633"/>
            <a:ext cx="11620755" cy="6696612"/>
            <a:chOff x="235885" y="116633"/>
            <a:chExt cx="11620755" cy="6696612"/>
          </a:xfrm>
        </p:grpSpPr>
        <p:grpSp>
          <p:nvGrpSpPr>
            <p:cNvPr id="3" name="组合 2"/>
            <p:cNvGrpSpPr/>
            <p:nvPr/>
          </p:nvGrpSpPr>
          <p:grpSpPr>
            <a:xfrm>
              <a:off x="335361" y="116633"/>
              <a:ext cx="629872" cy="612768"/>
              <a:chOff x="3070727" y="196457"/>
              <a:chExt cx="692047" cy="673255"/>
            </a:xfrm>
          </p:grpSpPr>
          <p:sp>
            <p:nvSpPr>
              <p:cNvPr id="13" name="平行四边形 12"/>
              <p:cNvSpPr/>
              <p:nvPr/>
            </p:nvSpPr>
            <p:spPr>
              <a:xfrm>
                <a:off x="3070727" y="196457"/>
                <a:ext cx="629587" cy="612775"/>
              </a:xfrm>
              <a:prstGeom prst="parallelogram">
                <a:avLst/>
              </a:prstGeom>
              <a:solidFill>
                <a:srgbClr val="03617A"/>
              </a:solidFill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4" name="平行四边形 13"/>
              <p:cNvSpPr/>
              <p:nvPr/>
            </p:nvSpPr>
            <p:spPr>
              <a:xfrm>
                <a:off x="3133187" y="256937"/>
                <a:ext cx="629587" cy="612775"/>
              </a:xfrm>
              <a:prstGeom prst="parallelogram">
                <a:avLst/>
              </a:prstGeom>
              <a:noFill/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p:grpSp>
        <p:cxnSp>
          <p:nvCxnSpPr>
            <p:cNvPr id="4" name="直接连接符 3"/>
            <p:cNvCxnSpPr/>
            <p:nvPr/>
          </p:nvCxnSpPr>
          <p:spPr>
            <a:xfrm>
              <a:off x="367840" y="809674"/>
              <a:ext cx="11488800" cy="0"/>
            </a:xfrm>
            <a:prstGeom prst="line">
              <a:avLst/>
            </a:prstGeom>
            <a:noFill/>
            <a:ln w="9525" cap="flat" cmpd="sng" algn="ctr">
              <a:solidFill>
                <a:srgbClr val="03617A"/>
              </a:solidFill>
              <a:prstDash val="solid"/>
            </a:ln>
            <a:effectLst/>
          </p:spPr>
        </p:cxnSp>
        <p:sp>
          <p:nvSpPr>
            <p:cNvPr id="5" name="文本占位符 5"/>
            <p:cNvSpPr txBox="1"/>
            <p:nvPr/>
          </p:nvSpPr>
          <p:spPr>
            <a:xfrm>
              <a:off x="1127448" y="193957"/>
              <a:ext cx="7918898" cy="6127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charset="-122"/>
                  <a:ea typeface="微软雅黑" panose="020B050302020402020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问题</a:t>
              </a:r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4——</a:t>
              </a: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结果分析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3617A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1" cstate="print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35885" y="6410629"/>
              <a:ext cx="2615973" cy="402616"/>
            </a:xfrm>
            <a:prstGeom prst="rect">
              <a:avLst/>
            </a:prstGeom>
          </p:spPr>
        </p:pic>
      </p:grp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3" t="13201" r="1106" b="17748"/>
          <a:stretch>
            <a:fillRect/>
          </a:stretch>
        </p:blipFill>
        <p:spPr>
          <a:xfrm>
            <a:off x="8625821" y="71345"/>
            <a:ext cx="3250672" cy="64829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7800" y="888365"/>
            <a:ext cx="6767830" cy="297053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27325" y="3783330"/>
            <a:ext cx="6781800" cy="30619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35885" y="116633"/>
            <a:ext cx="11620755" cy="6696612"/>
            <a:chOff x="235885" y="116633"/>
            <a:chExt cx="11620755" cy="6696612"/>
          </a:xfrm>
        </p:grpSpPr>
        <p:grpSp>
          <p:nvGrpSpPr>
            <p:cNvPr id="3" name="组合 2"/>
            <p:cNvGrpSpPr/>
            <p:nvPr/>
          </p:nvGrpSpPr>
          <p:grpSpPr>
            <a:xfrm>
              <a:off x="335361" y="116633"/>
              <a:ext cx="629872" cy="612768"/>
              <a:chOff x="3070727" y="196457"/>
              <a:chExt cx="692047" cy="673255"/>
            </a:xfrm>
          </p:grpSpPr>
          <p:sp>
            <p:nvSpPr>
              <p:cNvPr id="13" name="平行四边形 12"/>
              <p:cNvSpPr/>
              <p:nvPr/>
            </p:nvSpPr>
            <p:spPr>
              <a:xfrm>
                <a:off x="3070727" y="196457"/>
                <a:ext cx="629587" cy="612775"/>
              </a:xfrm>
              <a:prstGeom prst="parallelogram">
                <a:avLst/>
              </a:prstGeom>
              <a:solidFill>
                <a:srgbClr val="03617A"/>
              </a:solidFill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4" name="平行四边形 13"/>
              <p:cNvSpPr/>
              <p:nvPr/>
            </p:nvSpPr>
            <p:spPr>
              <a:xfrm>
                <a:off x="3133187" y="256937"/>
                <a:ext cx="629587" cy="612775"/>
              </a:xfrm>
              <a:prstGeom prst="parallelogram">
                <a:avLst/>
              </a:prstGeom>
              <a:noFill/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  <p:cxnSp>
          <p:nvCxnSpPr>
            <p:cNvPr id="4" name="直接连接符 3"/>
            <p:cNvCxnSpPr/>
            <p:nvPr/>
          </p:nvCxnSpPr>
          <p:spPr>
            <a:xfrm>
              <a:off x="367840" y="809674"/>
              <a:ext cx="11488800" cy="0"/>
            </a:xfrm>
            <a:prstGeom prst="line">
              <a:avLst/>
            </a:prstGeom>
            <a:noFill/>
            <a:ln w="9525" cap="flat" cmpd="sng" algn="ctr">
              <a:solidFill>
                <a:srgbClr val="03617A"/>
              </a:solidFill>
              <a:prstDash val="solid"/>
            </a:ln>
            <a:effectLst/>
          </p:spPr>
        </p:cxnSp>
        <p:sp>
          <p:nvSpPr>
            <p:cNvPr id="5" name="文本占位符 5"/>
            <p:cNvSpPr txBox="1"/>
            <p:nvPr/>
          </p:nvSpPr>
          <p:spPr>
            <a:xfrm>
              <a:off x="1127448" y="193957"/>
              <a:ext cx="7918898" cy="6127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charset="-122"/>
                  <a:ea typeface="微软雅黑" panose="020B050302020402020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zh-CN" altLang="en-US" dirty="0">
                  <a:solidFill>
                    <a:srgbClr val="03617A"/>
                  </a:solidFill>
                </a:rPr>
                <a:t>模型评价</a:t>
              </a:r>
              <a:endParaRPr lang="zh-CN" altLang="en-US" dirty="0">
                <a:solidFill>
                  <a:srgbClr val="03617A"/>
                </a:solidFill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35885" y="6410629"/>
              <a:ext cx="2615973" cy="402616"/>
            </a:xfrm>
            <a:prstGeom prst="rect">
              <a:avLst/>
            </a:prstGeom>
          </p:spPr>
        </p:pic>
      </p:grp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3" t="13201" r="1106" b="17748"/>
          <a:stretch>
            <a:fillRect/>
          </a:stretch>
        </p:blipFill>
        <p:spPr>
          <a:xfrm>
            <a:off x="8625821" y="71345"/>
            <a:ext cx="3250672" cy="648297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38225" y="1285240"/>
            <a:ext cx="7449820" cy="41719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457200" indent="-457200">
              <a:lnSpc>
                <a:spcPct val="180000"/>
              </a:lnSpc>
              <a:buAutoNum type="arabicPeriod"/>
            </a:pPr>
            <a:r>
              <a:rPr lang="zh-CN" altLang="en-US" sz="2400" b="1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</a:rPr>
              <a:t>后验概率应用</a:t>
            </a:r>
            <a:r>
              <a:rPr lang="zh-CN" altLang="en-US" sz="2400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</a:rPr>
              <a:t>：</a:t>
            </a:r>
            <a:r>
              <a:rPr lang="zh-CN" altLang="en-US" sz="2000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</a:rPr>
              <a:t>模型通过动态更新次品率为后验概率，帮助筛选不合格品和管理返工，提供更准确的决策基础。</a:t>
            </a:r>
            <a:endParaRPr lang="zh-CN" altLang="en-US" sz="2400"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zh-CN" altLang="en-US" sz="2400" b="1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参数调整与普适性</a:t>
            </a:r>
            <a:r>
              <a:rPr lang="zh-CN" altLang="en-US" sz="2400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：</a:t>
            </a:r>
            <a:r>
              <a:rPr lang="zh-CN" altLang="en-US" sz="2000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通过调整模型参数，能解决复杂生产问题，如m道工序和n个零件，具备强推广性和普适性。</a:t>
            </a:r>
            <a:endParaRPr lang="zh-CN" altLang="en-US" sz="2400"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zh-CN" altLang="en-US" sz="2400" b="1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</a:rPr>
              <a:t>优化生产管理</a:t>
            </a:r>
            <a:r>
              <a:rPr lang="zh-CN" altLang="en-US" sz="2400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</a:rPr>
              <a:t>：</a:t>
            </a:r>
            <a:r>
              <a:rPr lang="zh-CN" altLang="en-US" sz="2000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</a:rPr>
              <a:t>基于</a:t>
            </a:r>
            <a:r>
              <a:rPr lang="zh-CN" altLang="en-US" sz="2000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马尔可夫决策过程，模型将生产过程根据零配件状态划分节点，确保决策结果只依赖当前状态，不记录单个零配件的检测状态，简化零配件管理。</a:t>
            </a:r>
            <a:endParaRPr lang="zh-CN" altLang="en-US" sz="2400"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</a:endParaRPr>
          </a:p>
          <a:p>
            <a:endParaRPr lang="zh-CN" altLang="en-US" sz="2400"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39" b="44994"/>
          <a:stretch>
            <a:fillRect/>
          </a:stretch>
        </p:blipFill>
        <p:spPr>
          <a:xfrm>
            <a:off x="0" y="2107758"/>
            <a:ext cx="12192000" cy="3023424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-1" y="2107758"/>
            <a:ext cx="12192001" cy="3023424"/>
          </a:xfrm>
          <a:prstGeom prst="rect">
            <a:avLst/>
          </a:prstGeom>
          <a:gradFill>
            <a:gsLst>
              <a:gs pos="0">
                <a:srgbClr val="03617A">
                  <a:alpha val="80000"/>
                </a:srgbClr>
              </a:gs>
              <a:gs pos="100000">
                <a:srgbClr val="03617A">
                  <a:alpha val="90000"/>
                </a:srgbClr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kern="0" dirty="0">
              <a:solidFill>
                <a:srgbClr val="FFFFFF"/>
              </a:solidFill>
              <a:latin typeface="Arial" panose="020B0604020202020204"/>
              <a:ea typeface="微软雅黑" panose="020B0503020204020204" charset="-122"/>
              <a:cs typeface="+mn-ea"/>
              <a:sym typeface="+mn-lt"/>
            </a:endParaRPr>
          </a:p>
        </p:txBody>
      </p:sp>
      <p:grpSp>
        <p:nvGrpSpPr>
          <p:cNvPr id="20" name="Group 15"/>
          <p:cNvGrpSpPr/>
          <p:nvPr/>
        </p:nvGrpSpPr>
        <p:grpSpPr>
          <a:xfrm>
            <a:off x="685306" y="2706565"/>
            <a:ext cx="10821387" cy="2022732"/>
            <a:chOff x="-897035" y="2854236"/>
            <a:chExt cx="9588871" cy="2022732"/>
          </a:xfrm>
        </p:grpSpPr>
        <p:sp>
          <p:nvSpPr>
            <p:cNvPr id="26" name="Rectangle 9"/>
            <p:cNvSpPr/>
            <p:nvPr/>
          </p:nvSpPr>
          <p:spPr>
            <a:xfrm>
              <a:off x="-897035" y="2854236"/>
              <a:ext cx="9588871" cy="11988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7200" b="1" dirty="0">
                  <a:solidFill>
                    <a:prstClr val="white"/>
                  </a:solidFill>
                  <a:latin typeface="微软雅黑" panose="020B0503020204020204" charset="-122"/>
                  <a:ea typeface="微软雅黑" panose="020B0503020204020204" charset="-122"/>
                  <a:cs typeface="阿里巴巴普惠体 B" panose="00020600040101010101" pitchFamily="18" charset="-122"/>
                </a:rPr>
                <a:t>感谢观看 </a:t>
              </a:r>
              <a:endParaRPr lang="zh-CN" altLang="en-US" sz="7200" b="1" i="1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27" name="Rectangle 10"/>
            <p:cNvSpPr/>
            <p:nvPr/>
          </p:nvSpPr>
          <p:spPr>
            <a:xfrm>
              <a:off x="-664025" y="4231808"/>
              <a:ext cx="9122853" cy="6451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3600" b="1" dirty="0">
                  <a:solidFill>
                    <a:prstClr val="white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Thank you for listening</a:t>
              </a:r>
              <a:endParaRPr lang="en-US" altLang="zh-CN" sz="3600" b="1" dirty="0">
                <a:solidFill>
                  <a:prstClr val="whit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pic>
        <p:nvPicPr>
          <p:cNvPr id="28" name="图片 2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3" t="13201" r="1106" b="17748"/>
          <a:stretch>
            <a:fillRect/>
          </a:stretch>
        </p:blipFill>
        <p:spPr>
          <a:xfrm>
            <a:off x="2845325" y="407006"/>
            <a:ext cx="6501350" cy="1296596"/>
          </a:xfrm>
          <a:prstGeom prst="rect">
            <a:avLst/>
          </a:prstGeom>
        </p:spPr>
      </p:pic>
      <p:cxnSp>
        <p:nvCxnSpPr>
          <p:cNvPr id="31" name="直接连接符 30"/>
          <p:cNvCxnSpPr>
            <a:endCxn id="33" idx="1"/>
          </p:cNvCxnSpPr>
          <p:nvPr/>
        </p:nvCxnSpPr>
        <p:spPr>
          <a:xfrm>
            <a:off x="-16510" y="5532944"/>
            <a:ext cx="4956532" cy="0"/>
          </a:xfrm>
          <a:prstGeom prst="line">
            <a:avLst/>
          </a:prstGeom>
          <a:noFill/>
          <a:ln w="38100" cap="flat" cmpd="sng" algn="ctr">
            <a:solidFill>
              <a:srgbClr val="03617A"/>
            </a:solidFill>
            <a:prstDash val="solid"/>
            <a:miter lim="800000"/>
          </a:ln>
          <a:effectLst/>
        </p:spPr>
      </p:cxnSp>
      <p:cxnSp>
        <p:nvCxnSpPr>
          <p:cNvPr id="32" name="直接连接符 31"/>
          <p:cNvCxnSpPr>
            <a:stCxn id="33" idx="3"/>
          </p:cNvCxnSpPr>
          <p:nvPr/>
        </p:nvCxnSpPr>
        <p:spPr>
          <a:xfrm>
            <a:off x="7252519" y="5532944"/>
            <a:ext cx="4923606" cy="0"/>
          </a:xfrm>
          <a:prstGeom prst="line">
            <a:avLst/>
          </a:prstGeom>
          <a:noFill/>
          <a:ln w="38100" cap="flat" cmpd="sng" algn="ctr">
            <a:solidFill>
              <a:srgbClr val="03617A"/>
            </a:solidFill>
            <a:prstDash val="solid"/>
            <a:miter lim="800000"/>
          </a:ln>
          <a:effectLst/>
        </p:spPr>
      </p:cxnSp>
      <p:pic>
        <p:nvPicPr>
          <p:cNvPr id="33" name="图片 3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940069" y="5340170"/>
            <a:ext cx="2311862" cy="384277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3024243" y="6029178"/>
            <a:ext cx="6143514" cy="337185"/>
            <a:chOff x="2741384" y="6056049"/>
            <a:chExt cx="3972047" cy="337185"/>
          </a:xfrm>
        </p:grpSpPr>
        <p:sp>
          <p:nvSpPr>
            <p:cNvPr id="8" name="TextBox 28"/>
            <p:cNvSpPr txBox="1"/>
            <p:nvPr/>
          </p:nvSpPr>
          <p:spPr>
            <a:xfrm>
              <a:off x="2741384" y="6056049"/>
              <a:ext cx="1994065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b="1" dirty="0">
                  <a:solidFill>
                    <a:srgbClr val="03617A"/>
                  </a:solidFill>
                  <a:latin typeface="Arial" panose="020B0604020202020204"/>
                  <a:ea typeface="微软雅黑" panose="020B0503020204020204" charset="-122"/>
                  <a:cs typeface="+mn-ea"/>
                </a:rPr>
                <a:t>成员：林依灵、刘彬慧、王之毅</a:t>
              </a:r>
              <a:r>
                <a:rPr lang="en-US" altLang="zh-CN" sz="1600" b="1" dirty="0">
                  <a:solidFill>
                    <a:srgbClr val="03617A"/>
                  </a:solidFill>
                  <a:latin typeface="Arial" panose="020B0604020202020204"/>
                  <a:ea typeface="微软雅黑" panose="020B0503020204020204" charset="-122"/>
                  <a:cs typeface="+mn-ea"/>
                </a:rPr>
                <a:t> </a:t>
              </a:r>
              <a:endParaRPr lang="zh-CN" altLang="en-US" sz="1600" b="1" dirty="0">
                <a:solidFill>
                  <a:srgbClr val="03617A"/>
                </a:solidFill>
                <a:latin typeface="Arial" panose="020B0604020202020204"/>
                <a:ea typeface="微软雅黑" panose="020B0503020204020204" charset="-122"/>
                <a:cs typeface="+mn-ea"/>
              </a:endParaRPr>
            </a:p>
          </p:txBody>
        </p:sp>
        <p:sp>
          <p:nvSpPr>
            <p:cNvPr id="13" name="TextBox 90"/>
            <p:cNvSpPr txBox="1"/>
            <p:nvPr/>
          </p:nvSpPr>
          <p:spPr>
            <a:xfrm>
              <a:off x="5295374" y="6056049"/>
              <a:ext cx="1418057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b="1" dirty="0">
                  <a:solidFill>
                    <a:srgbClr val="03617A"/>
                  </a:solidFill>
                  <a:latin typeface="Arial" panose="020B0604020202020204"/>
                  <a:ea typeface="微软雅黑" panose="020B0503020204020204" charset="-122"/>
                  <a:cs typeface="+mn-ea"/>
                </a:rPr>
                <a:t>日期：</a:t>
              </a:r>
              <a:r>
                <a:rPr lang="en-US" altLang="zh-CN" sz="1600" b="1" dirty="0">
                  <a:solidFill>
                    <a:srgbClr val="03617A"/>
                  </a:solidFill>
                  <a:latin typeface="Arial" panose="020B0604020202020204"/>
                  <a:ea typeface="微软雅黑" panose="020B0503020204020204" charset="-122"/>
                  <a:cs typeface="+mn-ea"/>
                </a:rPr>
                <a:t>2024</a:t>
              </a:r>
              <a:r>
                <a:rPr lang="zh-CN" altLang="en-US" sz="1600" b="1" dirty="0">
                  <a:solidFill>
                    <a:srgbClr val="03617A"/>
                  </a:solidFill>
                  <a:latin typeface="Arial" panose="020B0604020202020204"/>
                  <a:ea typeface="微软雅黑" panose="020B0503020204020204" charset="-122"/>
                  <a:cs typeface="+mn-ea"/>
                </a:rPr>
                <a:t>年</a:t>
              </a:r>
              <a:r>
                <a:rPr lang="en-US" altLang="zh-CN" sz="1600" b="1" dirty="0">
                  <a:solidFill>
                    <a:srgbClr val="03617A"/>
                  </a:solidFill>
                  <a:latin typeface="Arial" panose="020B0604020202020204"/>
                  <a:ea typeface="微软雅黑" panose="020B0503020204020204" charset="-122"/>
                  <a:cs typeface="+mn-ea"/>
                </a:rPr>
                <a:t>9</a:t>
              </a:r>
              <a:r>
                <a:rPr lang="zh-CN" altLang="en-US" sz="1600" b="1" dirty="0">
                  <a:solidFill>
                    <a:srgbClr val="03617A"/>
                  </a:solidFill>
                  <a:latin typeface="Arial" panose="020B0604020202020204"/>
                  <a:ea typeface="微软雅黑" panose="020B0503020204020204" charset="-122"/>
                  <a:cs typeface="+mn-ea"/>
                </a:rPr>
                <a:t>月</a:t>
              </a:r>
              <a:r>
                <a:rPr lang="en-US" altLang="zh-CN" sz="1600" b="1" dirty="0">
                  <a:solidFill>
                    <a:srgbClr val="03617A"/>
                  </a:solidFill>
                  <a:latin typeface="Arial" panose="020B0604020202020204"/>
                  <a:ea typeface="微软雅黑" panose="020B0503020204020204" charset="-122"/>
                  <a:cs typeface="+mn-ea"/>
                </a:rPr>
                <a:t>28</a:t>
              </a:r>
              <a:r>
                <a:rPr lang="zh-CN" altLang="en-US" sz="1600" b="1" dirty="0">
                  <a:solidFill>
                    <a:srgbClr val="03617A"/>
                  </a:solidFill>
                  <a:latin typeface="Arial" panose="020B0604020202020204"/>
                  <a:ea typeface="微软雅黑" panose="020B0503020204020204" charset="-122"/>
                  <a:cs typeface="+mn-ea"/>
                </a:rPr>
                <a:t>日</a:t>
              </a:r>
              <a:endParaRPr lang="zh-CN" altLang="en-US" sz="1600" b="1" dirty="0">
                <a:solidFill>
                  <a:srgbClr val="03617A"/>
                </a:solidFill>
                <a:latin typeface="Arial" panose="020B0604020202020204"/>
                <a:ea typeface="微软雅黑" panose="020B0503020204020204" charset="-122"/>
                <a:cs typeface="+mn-ea"/>
              </a:endParaRPr>
            </a:p>
          </p:txBody>
        </p:sp>
      </p:grpSp>
      <p:pic>
        <p:nvPicPr>
          <p:cNvPr id="14" name="图片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956546" y="903520"/>
            <a:ext cx="8352046" cy="729822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/>
          <p:cNvSpPr txBox="1"/>
          <p:nvPr/>
        </p:nvSpPr>
        <p:spPr>
          <a:xfrm>
            <a:off x="1127760" y="1722120"/>
            <a:ext cx="10318750" cy="1476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txBody>
          <a:bodyPr wrap="square">
            <a:spAutoFit/>
          </a:bodyPr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/>
                </a:solidFill>
                <a:latin typeface="Times New Roman" panose="02020603050405020304"/>
                <a:ea typeface="Times New Roman" panose="02020603050405020304"/>
              </a:rPr>
              <a:t>在</a:t>
            </a:r>
            <a:r>
              <a:rPr lang="en-US" altLang="zh-CN" sz="2000" dirty="0" err="1">
                <a:solidFill>
                  <a:schemeClr val="tx1"/>
                </a:solidFill>
                <a:latin typeface="Times New Roman" panose="02020603050405020304"/>
                <a:ea typeface="Times New Roman" panose="02020603050405020304"/>
              </a:rPr>
              <a:t>标称值为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/>
                <a:ea typeface="Times New Roman" panose="02020603050405020304"/>
              </a:rPr>
              <a:t> 10%</a:t>
            </a:r>
            <a:r>
              <a:rPr lang="zh-CN" altLang="en-US" sz="2000" dirty="0">
                <a:solidFill>
                  <a:schemeClr val="tx1"/>
                </a:solidFill>
                <a:latin typeface="Times New Roman" panose="02020603050405020304"/>
                <a:ea typeface="Times New Roman" panose="02020603050405020304"/>
              </a:rPr>
              <a:t>的情况下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/>
                <a:ea typeface="Times New Roman" panose="02020603050405020304"/>
              </a:rPr>
              <a:t>，</a:t>
            </a:r>
            <a:r>
              <a:rPr lang="en-US" altLang="zh-CN" sz="2000" dirty="0" err="1">
                <a:solidFill>
                  <a:schemeClr val="tx1"/>
                </a:solidFill>
                <a:latin typeface="Times New Roman" panose="02020603050405020304"/>
                <a:ea typeface="Times New Roman" panose="02020603050405020304"/>
              </a:rPr>
              <a:t>根据抽样检测方案，针对以下两种情形，分别给出具体结果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/>
                <a:ea typeface="Times New Roman" panose="02020603050405020304"/>
              </a:rPr>
              <a:t>：</a:t>
            </a:r>
            <a:endParaRPr lang="en-US" altLang="zh-CN" sz="2000" dirty="0">
              <a:solidFill>
                <a:schemeClr val="tx1"/>
              </a:solidFill>
              <a:latin typeface="Times New Roman" panose="02020603050405020304"/>
              <a:ea typeface="Times New Roman" panose="02020603050405020304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tx1"/>
                </a:solidFill>
                <a:latin typeface="Times New Roman" panose="02020603050405020304"/>
                <a:ea typeface="Times New Roman" panose="02020603050405020304"/>
              </a:rPr>
              <a:t>  (1) </a:t>
            </a:r>
            <a:r>
              <a:rPr lang="zh-CN" altLang="en-US" sz="2000" dirty="0">
                <a:solidFill>
                  <a:schemeClr val="tx1"/>
                </a:solidFill>
                <a:latin typeface="瀹嬩綋"/>
                <a:ea typeface="瀹嬩綋"/>
              </a:rPr>
              <a:t>在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/>
                <a:ea typeface="Times New Roman" panose="02020603050405020304"/>
              </a:rPr>
              <a:t>95%</a:t>
            </a:r>
            <a:r>
              <a:rPr lang="zh-CN" altLang="en-US" sz="2000" dirty="0">
                <a:solidFill>
                  <a:schemeClr val="tx1"/>
                </a:solidFill>
                <a:latin typeface="瀹嬩綋"/>
                <a:ea typeface="瀹嬩綋"/>
              </a:rPr>
              <a:t>的信度下认定零配件次品率</a:t>
            </a:r>
            <a:r>
              <a:rPr lang="zh-CN" altLang="en-US" sz="2000" b="1" dirty="0">
                <a:solidFill>
                  <a:schemeClr val="tx1"/>
                </a:solidFill>
                <a:latin typeface="瀹嬩綋"/>
                <a:ea typeface="瀹嬩綋"/>
              </a:rPr>
              <a:t>超过</a:t>
            </a:r>
            <a:r>
              <a:rPr lang="zh-CN" altLang="en-US" sz="2000" dirty="0">
                <a:solidFill>
                  <a:schemeClr val="tx1"/>
                </a:solidFill>
                <a:latin typeface="瀹嬩綋"/>
                <a:ea typeface="瀹嬩綋"/>
              </a:rPr>
              <a:t>标称值，则</a:t>
            </a:r>
            <a:r>
              <a:rPr lang="zh-CN" altLang="en-US" sz="2000" b="1" dirty="0">
                <a:solidFill>
                  <a:schemeClr val="tx1"/>
                </a:solidFill>
                <a:latin typeface="瀹嬩綋"/>
                <a:ea typeface="瀹嬩綋"/>
              </a:rPr>
              <a:t>拒收</a:t>
            </a:r>
            <a:r>
              <a:rPr lang="zh-CN" altLang="en-US" sz="2000" dirty="0">
                <a:solidFill>
                  <a:schemeClr val="tx1"/>
                </a:solidFill>
                <a:latin typeface="瀹嬩綋"/>
                <a:ea typeface="瀹嬩綋"/>
              </a:rPr>
              <a:t>这批零配件； </a:t>
            </a:r>
            <a:endParaRPr lang="zh-CN" altLang="en-US" sz="2000" dirty="0">
              <a:solidFill>
                <a:schemeClr val="tx1"/>
              </a:solidFill>
              <a:latin typeface="瀹嬩綋"/>
              <a:ea typeface="瀹嬩綋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tx1"/>
                </a:solidFill>
                <a:latin typeface="Times New Roman" panose="02020603050405020304"/>
                <a:ea typeface="Times New Roman" panose="02020603050405020304"/>
              </a:rPr>
              <a:t>  (2) </a:t>
            </a:r>
            <a:r>
              <a:rPr lang="zh-CN" altLang="en-US" sz="2000" dirty="0">
                <a:solidFill>
                  <a:schemeClr val="tx1"/>
                </a:solidFill>
                <a:latin typeface="瀹嬩綋"/>
                <a:ea typeface="瀹嬩綋"/>
              </a:rPr>
              <a:t>在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/>
                <a:ea typeface="Times New Roman" panose="02020603050405020304"/>
              </a:rPr>
              <a:t>90%</a:t>
            </a:r>
            <a:r>
              <a:rPr lang="zh-CN" altLang="en-US" sz="2000" dirty="0">
                <a:solidFill>
                  <a:schemeClr val="tx1"/>
                </a:solidFill>
                <a:latin typeface="瀹嬩綋"/>
                <a:ea typeface="瀹嬩綋"/>
              </a:rPr>
              <a:t>的信度下认定零配件次品率</a:t>
            </a:r>
            <a:r>
              <a:rPr lang="zh-CN" altLang="en-US" sz="2000" b="1" dirty="0">
                <a:solidFill>
                  <a:schemeClr val="tx1"/>
                </a:solidFill>
                <a:latin typeface="瀹嬩綋"/>
                <a:ea typeface="瀹嬩綋"/>
              </a:rPr>
              <a:t>不超过</a:t>
            </a:r>
            <a:r>
              <a:rPr lang="zh-CN" altLang="en-US" sz="2000" dirty="0">
                <a:solidFill>
                  <a:schemeClr val="tx1"/>
                </a:solidFill>
                <a:latin typeface="瀹嬩綋"/>
                <a:ea typeface="瀹嬩綋"/>
              </a:rPr>
              <a:t>标称值，则</a:t>
            </a:r>
            <a:r>
              <a:rPr lang="zh-CN" altLang="en-US" sz="2000" b="1" dirty="0">
                <a:solidFill>
                  <a:schemeClr val="tx1"/>
                </a:solidFill>
                <a:latin typeface="瀹嬩綋"/>
                <a:ea typeface="瀹嬩綋"/>
              </a:rPr>
              <a:t>接收</a:t>
            </a:r>
            <a:r>
              <a:rPr lang="zh-CN" altLang="en-US" sz="2000" dirty="0">
                <a:solidFill>
                  <a:schemeClr val="tx1"/>
                </a:solidFill>
                <a:latin typeface="瀹嬩綋"/>
                <a:ea typeface="瀹嬩綋"/>
              </a:rPr>
              <a:t>这批零配件。 </a:t>
            </a:r>
            <a:endParaRPr lang="zh-CN" altLang="en-US" sz="2000" dirty="0">
              <a:solidFill>
                <a:schemeClr val="tx1"/>
              </a:solidFill>
              <a:latin typeface="瀹嬩綋"/>
              <a:ea typeface="瀹嬩綋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235885" y="116633"/>
            <a:ext cx="11620755" cy="6696612"/>
            <a:chOff x="235885" y="116633"/>
            <a:chExt cx="11620755" cy="6696612"/>
          </a:xfrm>
        </p:grpSpPr>
        <p:grpSp>
          <p:nvGrpSpPr>
            <p:cNvPr id="3" name="组合 2"/>
            <p:cNvGrpSpPr/>
            <p:nvPr/>
          </p:nvGrpSpPr>
          <p:grpSpPr>
            <a:xfrm>
              <a:off x="335361" y="116633"/>
              <a:ext cx="629872" cy="612768"/>
              <a:chOff x="3070727" y="196457"/>
              <a:chExt cx="692047" cy="673255"/>
            </a:xfrm>
          </p:grpSpPr>
          <p:sp>
            <p:nvSpPr>
              <p:cNvPr id="13" name="平行四边形 12"/>
              <p:cNvSpPr/>
              <p:nvPr/>
            </p:nvSpPr>
            <p:spPr>
              <a:xfrm>
                <a:off x="3070727" y="196457"/>
                <a:ext cx="629587" cy="612775"/>
              </a:xfrm>
              <a:prstGeom prst="parallelogram">
                <a:avLst/>
              </a:prstGeom>
              <a:solidFill>
                <a:srgbClr val="03617A"/>
              </a:solidFill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4" name="平行四边形 13"/>
              <p:cNvSpPr/>
              <p:nvPr/>
            </p:nvSpPr>
            <p:spPr>
              <a:xfrm>
                <a:off x="3133187" y="256937"/>
                <a:ext cx="629587" cy="612775"/>
              </a:xfrm>
              <a:prstGeom prst="parallelogram">
                <a:avLst/>
              </a:prstGeom>
              <a:noFill/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  <p:cxnSp>
          <p:nvCxnSpPr>
            <p:cNvPr id="4" name="直接连接符 3"/>
            <p:cNvCxnSpPr/>
            <p:nvPr/>
          </p:nvCxnSpPr>
          <p:spPr>
            <a:xfrm>
              <a:off x="367840" y="809674"/>
              <a:ext cx="11488800" cy="0"/>
            </a:xfrm>
            <a:prstGeom prst="line">
              <a:avLst/>
            </a:prstGeom>
            <a:noFill/>
            <a:ln w="9525" cap="flat" cmpd="sng" algn="ctr">
              <a:solidFill>
                <a:srgbClr val="03617A"/>
              </a:solidFill>
              <a:prstDash val="solid"/>
            </a:ln>
            <a:effectLst/>
          </p:spPr>
        </p:cxnSp>
        <p:sp>
          <p:nvSpPr>
            <p:cNvPr id="5" name="文本占位符 5"/>
            <p:cNvSpPr txBox="1"/>
            <p:nvPr/>
          </p:nvSpPr>
          <p:spPr>
            <a:xfrm>
              <a:off x="1127448" y="193957"/>
              <a:ext cx="7918898" cy="6127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charset="-122"/>
                  <a:ea typeface="微软雅黑" panose="020B050302020402020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问题</a:t>
              </a:r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1——</a:t>
              </a: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模型分析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3617A"/>
                </a:solidFill>
                <a:effectLst/>
                <a:uLnTx/>
                <a:uFillTx/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1" cstate="print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35885" y="6410629"/>
              <a:ext cx="2615973" cy="402616"/>
            </a:xfrm>
            <a:prstGeom prst="rect">
              <a:avLst/>
            </a:prstGeom>
          </p:spPr>
        </p:pic>
      </p:grpSp>
      <p:sp>
        <p:nvSpPr>
          <p:cNvPr id="36" name="圆角矩形 6"/>
          <p:cNvSpPr/>
          <p:nvPr/>
        </p:nvSpPr>
        <p:spPr>
          <a:xfrm>
            <a:off x="414020" y="1019175"/>
            <a:ext cx="3177540" cy="490220"/>
          </a:xfrm>
          <a:prstGeom prst="roundRect">
            <a:avLst>
              <a:gd name="adj" fmla="val 37046"/>
            </a:avLst>
          </a:prstGeom>
          <a:gradFill>
            <a:gsLst>
              <a:gs pos="53000">
                <a:srgbClr val="03617A"/>
              </a:gs>
              <a:gs pos="95000">
                <a:srgbClr val="03617A">
                  <a:alpha val="0"/>
                </a:srgbClr>
              </a:gs>
              <a:gs pos="0">
                <a:srgbClr val="03617A"/>
              </a:gs>
            </a:gsLst>
            <a:lin ang="20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kern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3" t="13201" r="1106" b="17748"/>
          <a:stretch>
            <a:fillRect/>
          </a:stretch>
        </p:blipFill>
        <p:spPr>
          <a:xfrm>
            <a:off x="8625821" y="71345"/>
            <a:ext cx="3250672" cy="64829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5" name="文本框 14"/>
              <p:cNvSpPr txBox="1"/>
              <p:nvPr/>
            </p:nvSpPr>
            <p:spPr>
              <a:xfrm>
                <a:off x="2546897" y="5498476"/>
                <a:ext cx="5080000" cy="829945"/>
              </a:xfrm>
              <a:prstGeom prst="rect">
                <a:avLst/>
              </a:prstGeom>
            </p:spPr>
            <p:txBody>
              <a:bodyPr>
                <a:spAutoFit/>
              </a:bodyPr>
              <a:p>
                <a:r>
                  <a:rPr lang="zh-CN" altLang="en-US" sz="1600" dirty="0">
                    <a:solidFill>
                      <a:srgbClr val="000000"/>
                    </a:solidFill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理论次品率</a:t>
                </a:r>
                <a14:m>
                  <m:oMath xmlns:m="http://schemas.openxmlformats.org/officeDocument/2006/math">
                    <m:r>
                      <a:rPr lang="en-US" altLang="zh-CN" sz="1600">
                        <a:solidFill>
                          <a:srgbClr val="000000"/>
                        </a:solidFill>
                        <a:latin typeface="Cambria Math" panose="02040503050406030204" charset="0"/>
                        <a:ea typeface="MS Mincho" charset="0"/>
                        <a:cs typeface="Cambria Math" panose="02040503050406030204" charset="0"/>
                      </a:rPr>
                      <m:t> </m:t>
                    </m:r>
                    <m:r>
                      <a:rPr lang="en-US" altLang="zh-CN" sz="1600" i="1">
                        <a:solidFill>
                          <a:srgbClr val="000000"/>
                        </a:solidFill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𝑝</m:t>
                    </m:r>
                    <m:r>
                      <a:rPr lang="en-US" altLang="zh-CN" sz="1600" i="1">
                        <a:solidFill>
                          <a:srgbClr val="000000"/>
                        </a:solidFill>
                        <a:latin typeface="Cambria Math" panose="02040503050406030204" charset="0"/>
                        <a:ea typeface="MS Mincho" charset="0"/>
                        <a:cs typeface="Cambria Math" panose="02040503050406030204" charset="0"/>
                      </a:rPr>
                      <m:t>  </m:t>
                    </m:r>
                  </m:oMath>
                </a14:m>
                <a:r>
                  <a:rPr lang="en-US" altLang="zh-CN" sz="1600" dirty="0">
                    <a:solidFill>
                      <a:srgbClr val="000000"/>
                    </a:solidFill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= </a:t>
                </a:r>
                <a:r>
                  <a:rPr lang="zh-CN" altLang="en-US" sz="1600" dirty="0">
                    <a:solidFill>
                      <a:srgbClr val="000000"/>
                    </a:solidFill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供应商标称值  </a:t>
                </a:r>
                <a:endParaRPr lang="zh-CN" altLang="en-US" sz="1600" dirty="0">
                  <a:solidFill>
                    <a:srgbClr val="000000"/>
                  </a:solidFill>
                  <a:latin typeface="Cambria Math" panose="02040503050406030204" charset="0"/>
                  <a:ea typeface="宋体" panose="02010600030101010101" pitchFamily="2" charset="-122"/>
                  <a:cs typeface="Cambria Math" panose="02040503050406030204" charset="0"/>
                </a:endParaRPr>
              </a:p>
              <a:p>
                <a:r>
                  <a:rPr lang="zh-CN" altLang="en-US" sz="1600" dirty="0">
                    <a:solidFill>
                      <a:srgbClr val="000000"/>
                    </a:solidFill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 </a:t>
                </a:r>
                <a:r>
                  <a:rPr lang="en-US" altLang="zh-CN" sz="1600" dirty="0">
                    <a:solidFill>
                      <a:srgbClr val="000000"/>
                    </a:solidFill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Z</a:t>
                </a:r>
                <a:r>
                  <a:rPr lang="en-US" altLang="zh-CN" sz="1600" baseline="-25000" dirty="0">
                    <a:solidFill>
                      <a:srgbClr val="000000"/>
                    </a:solidFill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α</a:t>
                </a:r>
                <a:r>
                  <a:rPr lang="en-US" altLang="zh-CN" sz="1600" dirty="0">
                    <a:solidFill>
                      <a:srgbClr val="000000"/>
                    </a:solidFill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 </a:t>
                </a:r>
                <a:r>
                  <a:rPr lang="zh-CN" altLang="en-US" sz="1600" dirty="0">
                    <a:solidFill>
                      <a:srgbClr val="000000"/>
                    </a:solidFill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是</a:t>
                </a:r>
                <a:r>
                  <a:rPr lang="zh-CN" altLang="en-US" sz="1600" dirty="0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数据点在标准正态分布中，距离均值的标准差 </a:t>
                </a:r>
                <a:endParaRPr lang="zh-CN" altLang="en-US" sz="1600" dirty="0">
                  <a:latin typeface="Cambria Math" panose="02040503050406030204" charset="0"/>
                  <a:ea typeface="宋体" panose="02010600030101010101" pitchFamily="2" charset="-122"/>
                  <a:cs typeface="Cambria Math" panose="02040503050406030204" charset="0"/>
                </a:endParaRPr>
              </a:p>
              <a:p>
                <a:r>
                  <a:rPr lang="en-US" altLang="zh-CN" sz="1600" dirty="0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 E   </a:t>
                </a:r>
                <a:r>
                  <a:rPr lang="zh-CN" altLang="en-US" sz="1600" dirty="0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是估计误差</a:t>
                </a:r>
                <a:endParaRPr lang="zh-CN" altLang="en-US" sz="1600" dirty="0">
                  <a:solidFill>
                    <a:srgbClr val="000000"/>
                  </a:solidFill>
                  <a:latin typeface="Cambria Math" panose="02040503050406030204" charset="0"/>
                  <a:ea typeface="宋体" panose="02010600030101010101" pitchFamily="2" charset="-122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15" name="文本框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6897" y="5498476"/>
                <a:ext cx="5080000" cy="829945"/>
              </a:xfrm>
              <a:prstGeom prst="rect">
                <a:avLst/>
              </a:prstGeom>
              <a:blipFill rotWithShape="1">
                <a:blip r:embed="rId4"/>
                <a:stretch>
                  <a:fillRect l="-11" t="-1" r="11" b="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6" name="对象 15"/>
          <p:cNvGraphicFramePr/>
          <p:nvPr/>
        </p:nvGraphicFramePr>
        <p:xfrm>
          <a:off x="2910522" y="4139321"/>
          <a:ext cx="3557905" cy="11131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86" name="" r:id="rId5" imgW="1397000" imgH="545465" progId="Equation.DSMT4">
                  <p:embed/>
                </p:oleObj>
              </mc:Choice>
              <mc:Fallback>
                <p:oleObj name="" r:id="rId5" imgW="1397000" imgH="545465" progId="Equation.DSMT4">
                  <p:embed/>
                  <p:pic>
                    <p:nvPicPr>
                      <p:cNvPr id="0" name="图片 10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910522" y="4139321"/>
                        <a:ext cx="3557905" cy="11131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文本占位符 5"/>
          <p:cNvSpPr txBox="1"/>
          <p:nvPr/>
        </p:nvSpPr>
        <p:spPr>
          <a:xfrm>
            <a:off x="622300" y="1052830"/>
            <a:ext cx="2096770" cy="4616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1" kern="1200">
                <a:solidFill>
                  <a:srgbClr val="024282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2400" dirty="0">
                <a:solidFill>
                  <a:schemeClr val="bg1"/>
                </a:solidFill>
              </a:rPr>
              <a:t>问题分析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2125345" y="1864995"/>
            <a:ext cx="661733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dirty="0">
                <a:latin typeface="Cambria Math" panose="02040503050406030204" charset="0"/>
                <a:ea typeface="宋体" panose="02010600030101010101" pitchFamily="2" charset="-122"/>
              </a:rPr>
              <a:t>考虑到企业实际生产大量的零配件，批量数和抽样数都足够大</a:t>
            </a:r>
            <a:endParaRPr lang="zh-CN" altLang="en-US" dirty="0">
              <a:latin typeface="Cambria Math" panose="02040503050406030204" charset="0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Cambria Math" panose="02040503050406030204" charset="0"/>
                <a:ea typeface="宋体" panose="02010600030101010101" pitchFamily="2" charset="-122"/>
              </a:rPr>
              <a:t>因此采用</a:t>
            </a:r>
            <a:r>
              <a:rPr lang="zh-CN" altLang="en-US" sz="2400" b="1" dirty="0">
                <a:latin typeface="Cambria Math" panose="02040503050406030204" charset="0"/>
                <a:ea typeface="宋体" panose="02010600030101010101" pitchFamily="2" charset="-122"/>
              </a:rPr>
              <a:t>正态分布</a:t>
            </a:r>
            <a:r>
              <a:rPr lang="zh-CN" altLang="en-US" dirty="0">
                <a:latin typeface="Cambria Math" panose="02040503050406030204" charset="0"/>
                <a:ea typeface="宋体" panose="02010600030101010101" pitchFamily="2" charset="-122"/>
              </a:rPr>
              <a:t>假设</a:t>
            </a:r>
            <a:endParaRPr lang="zh-CN" altLang="en-US" dirty="0">
              <a:latin typeface="Cambria Math" panose="02040503050406030204" charset="0"/>
              <a:ea typeface="宋体" panose="02010600030101010101" pitchFamily="2" charset="-122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2719070" y="2952115"/>
            <a:ext cx="5434330" cy="976630"/>
            <a:chOff x="2778" y="3959"/>
            <a:chExt cx="8558" cy="1538"/>
          </a:xfrm>
        </p:grpSpPr>
        <p:sp>
          <p:nvSpPr>
            <p:cNvPr id="8" name="文本框 7"/>
            <p:cNvSpPr txBox="1"/>
            <p:nvPr/>
          </p:nvSpPr>
          <p:spPr>
            <a:xfrm>
              <a:off x="2778" y="3959"/>
              <a:ext cx="1575" cy="58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zh-CN" altLang="en-US" dirty="0">
                  <a:latin typeface="Cambria Math" panose="02040503050406030204" charset="0"/>
                  <a:ea typeface="宋体" panose="02010600030101010101" pitchFamily="2" charset="-122"/>
                  <a:sym typeface="+mn-ea"/>
                </a:rPr>
                <a:t>信度</a:t>
              </a:r>
              <a:endParaRPr lang="zh-CN" altLang="en-US" dirty="0">
                <a:latin typeface="Cambria Math" panose="02040503050406030204" charset="0"/>
                <a:ea typeface="宋体" panose="02010600030101010101" pitchFamily="2" charset="-122"/>
                <a:sym typeface="+mn-ea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7211" y="3959"/>
              <a:ext cx="4125" cy="58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zh-CN" altLang="en-US" dirty="0">
                  <a:latin typeface="Cambria Math" panose="02040503050406030204" charset="0"/>
                  <a:ea typeface="宋体" panose="02010600030101010101" pitchFamily="2" charset="-122"/>
                  <a:sym typeface="+mn-ea"/>
                </a:rPr>
                <a:t>估计误差，置信区间</a:t>
              </a:r>
              <a:endParaRPr lang="zh-CN" altLang="en-US" dirty="0">
                <a:latin typeface="Cambria Math" panose="02040503050406030204" charset="0"/>
                <a:ea typeface="宋体" panose="02010600030101010101" pitchFamily="2" charset="-122"/>
                <a:sym typeface="+mn-ea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2778" y="4917"/>
              <a:ext cx="3961" cy="58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zh-CN" altLang="en-US" dirty="0">
                  <a:latin typeface="Cambria Math" panose="02040503050406030204" charset="0"/>
                  <a:ea typeface="宋体" panose="02010600030101010101" pitchFamily="2" charset="-122"/>
                  <a:sym typeface="+mn-ea"/>
                </a:rPr>
                <a:t>超过拒收，不超过接收</a:t>
              </a:r>
              <a:endParaRPr lang="zh-CN" altLang="en-US" dirty="0">
                <a:latin typeface="Cambria Math" panose="02040503050406030204" charset="0"/>
                <a:ea typeface="宋体" panose="02010600030101010101" pitchFamily="2" charset="-122"/>
                <a:sym typeface="+mn-ea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7211" y="4917"/>
              <a:ext cx="1981" cy="58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zh-CN" altLang="en-US" dirty="0">
                  <a:latin typeface="Cambria Math" panose="02040503050406030204" charset="0"/>
                  <a:ea typeface="宋体" panose="02010600030101010101" pitchFamily="2" charset="-122"/>
                  <a:sym typeface="+mn-ea"/>
                </a:rPr>
                <a:t>单尾检验</a:t>
              </a:r>
              <a:endParaRPr lang="zh-CN" altLang="en-US" dirty="0">
                <a:latin typeface="Cambria Math" panose="02040503050406030204" charset="0"/>
                <a:ea typeface="宋体" panose="02010600030101010101" pitchFamily="2" charset="-122"/>
                <a:sym typeface="+mn-ea"/>
              </a:endParaRPr>
            </a:p>
          </p:txBody>
        </p:sp>
      </p:grpSp>
      <p:sp>
        <p:nvSpPr>
          <p:cNvPr id="21" name="右箭头 20"/>
          <p:cNvSpPr/>
          <p:nvPr/>
        </p:nvSpPr>
        <p:spPr>
          <a:xfrm>
            <a:off x="3478530" y="3100070"/>
            <a:ext cx="2000250" cy="104775"/>
          </a:xfrm>
          <a:prstGeom prst="rightArrow">
            <a:avLst/>
          </a:prstGeom>
          <a:solidFill>
            <a:srgbClr val="327F93"/>
          </a:solidFill>
          <a:ln>
            <a:solidFill>
              <a:srgbClr val="03617A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" name="右箭头 22"/>
          <p:cNvSpPr/>
          <p:nvPr/>
        </p:nvSpPr>
        <p:spPr>
          <a:xfrm>
            <a:off x="5190490" y="3691890"/>
            <a:ext cx="288000" cy="104775"/>
          </a:xfrm>
          <a:prstGeom prst="rightArrow">
            <a:avLst/>
          </a:prstGeom>
          <a:solidFill>
            <a:srgbClr val="327F93"/>
          </a:solidFill>
          <a:ln>
            <a:solidFill>
              <a:srgbClr val="03617A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1"/>
      <p:bldP spid="17" grpId="0"/>
      <p:bldP spid="21" grpId="0" animBg="1"/>
      <p:bldP spid="23" grpId="0" animBg="1"/>
      <p:bldP spid="17" grpId="1"/>
      <p:bldP spid="21" grpId="1" animBg="1"/>
      <p:bldP spid="23" grpId="1" animBg="1"/>
      <p:bldP spid="15" grpId="0"/>
      <p:bldP spid="15" grpId="1"/>
      <p:bldP spid="12" grpId="2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35885" y="116633"/>
            <a:ext cx="11620755" cy="6696612"/>
            <a:chOff x="235885" y="116633"/>
            <a:chExt cx="11620755" cy="6696612"/>
          </a:xfrm>
        </p:grpSpPr>
        <p:grpSp>
          <p:nvGrpSpPr>
            <p:cNvPr id="3" name="组合 2"/>
            <p:cNvGrpSpPr/>
            <p:nvPr/>
          </p:nvGrpSpPr>
          <p:grpSpPr>
            <a:xfrm>
              <a:off x="335361" y="116633"/>
              <a:ext cx="629872" cy="612768"/>
              <a:chOff x="3070727" y="196457"/>
              <a:chExt cx="692047" cy="673255"/>
            </a:xfrm>
          </p:grpSpPr>
          <p:sp>
            <p:nvSpPr>
              <p:cNvPr id="13" name="平行四边形 12"/>
              <p:cNvSpPr/>
              <p:nvPr/>
            </p:nvSpPr>
            <p:spPr>
              <a:xfrm>
                <a:off x="3070727" y="196457"/>
                <a:ext cx="629587" cy="612775"/>
              </a:xfrm>
              <a:prstGeom prst="parallelogram">
                <a:avLst/>
              </a:prstGeom>
              <a:solidFill>
                <a:srgbClr val="03617A"/>
              </a:solidFill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4" name="平行四边形 13"/>
              <p:cNvSpPr/>
              <p:nvPr/>
            </p:nvSpPr>
            <p:spPr>
              <a:xfrm>
                <a:off x="3133187" y="256937"/>
                <a:ext cx="629587" cy="612775"/>
              </a:xfrm>
              <a:prstGeom prst="parallelogram">
                <a:avLst/>
              </a:prstGeom>
              <a:noFill/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  <p:cxnSp>
          <p:nvCxnSpPr>
            <p:cNvPr id="4" name="直接连接符 3"/>
            <p:cNvCxnSpPr/>
            <p:nvPr/>
          </p:nvCxnSpPr>
          <p:spPr>
            <a:xfrm>
              <a:off x="367840" y="809674"/>
              <a:ext cx="11488800" cy="0"/>
            </a:xfrm>
            <a:prstGeom prst="line">
              <a:avLst/>
            </a:prstGeom>
            <a:noFill/>
            <a:ln w="9525" cap="flat" cmpd="sng" algn="ctr">
              <a:solidFill>
                <a:srgbClr val="03617A"/>
              </a:solidFill>
              <a:prstDash val="solid"/>
            </a:ln>
            <a:effectLst/>
          </p:spPr>
        </p:cxnSp>
        <p:sp>
          <p:nvSpPr>
            <p:cNvPr id="5" name="文本占位符 5"/>
            <p:cNvSpPr txBox="1"/>
            <p:nvPr/>
          </p:nvSpPr>
          <p:spPr>
            <a:xfrm>
              <a:off x="1127448" y="193957"/>
              <a:ext cx="7918898" cy="6127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charset="-122"/>
                  <a:ea typeface="微软雅黑" panose="020B050302020402020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zh-CN" altLang="en-US" dirty="0">
                  <a:solidFill>
                    <a:srgbClr val="03617A"/>
                  </a:solidFill>
                </a:rPr>
                <a:t>问题</a:t>
              </a:r>
              <a:r>
                <a:rPr lang="en-US" altLang="zh-CN" dirty="0">
                  <a:solidFill>
                    <a:srgbClr val="03617A"/>
                  </a:solidFill>
                </a:rPr>
                <a:t>1——</a:t>
              </a:r>
              <a:r>
                <a:rPr lang="zh-CN" altLang="en-US" dirty="0">
                  <a:solidFill>
                    <a:srgbClr val="03617A"/>
                  </a:solidFill>
                </a:rPr>
                <a:t>模型</a:t>
              </a:r>
              <a:r>
                <a:rPr lang="zh-CN" altLang="en-US" dirty="0">
                  <a:solidFill>
                    <a:srgbClr val="03617A"/>
                  </a:solidFill>
                </a:rPr>
                <a:t>建立</a:t>
              </a:r>
              <a:endParaRPr lang="zh-CN" altLang="en-US" dirty="0">
                <a:solidFill>
                  <a:srgbClr val="03617A"/>
                </a:solidFill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35885" y="6410629"/>
              <a:ext cx="2615973" cy="402616"/>
            </a:xfrm>
            <a:prstGeom prst="rect">
              <a:avLst/>
            </a:prstGeom>
          </p:spPr>
        </p:pic>
      </p:grp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3" t="13201" r="1106" b="17748"/>
          <a:stretch>
            <a:fillRect/>
          </a:stretch>
        </p:blipFill>
        <p:spPr>
          <a:xfrm>
            <a:off x="8625821" y="71345"/>
            <a:ext cx="3250672" cy="648297"/>
          </a:xfrm>
          <a:prstGeom prst="rect">
            <a:avLst/>
          </a:prstGeom>
        </p:spPr>
      </p:pic>
      <p:sp>
        <p:nvSpPr>
          <p:cNvPr id="36" name="圆角矩形 6"/>
          <p:cNvSpPr/>
          <p:nvPr/>
        </p:nvSpPr>
        <p:spPr>
          <a:xfrm>
            <a:off x="414020" y="1019175"/>
            <a:ext cx="3177540" cy="490220"/>
          </a:xfrm>
          <a:prstGeom prst="roundRect">
            <a:avLst>
              <a:gd name="adj" fmla="val 37046"/>
            </a:avLst>
          </a:prstGeom>
          <a:gradFill>
            <a:gsLst>
              <a:gs pos="53000">
                <a:srgbClr val="03617A"/>
              </a:gs>
              <a:gs pos="95000">
                <a:srgbClr val="03617A">
                  <a:alpha val="0"/>
                </a:srgbClr>
              </a:gs>
              <a:gs pos="0">
                <a:srgbClr val="03617A"/>
              </a:gs>
            </a:gsLst>
            <a:lin ang="20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p>
            <a:pPr algn="ctr">
              <a:defRPr/>
            </a:pPr>
            <a:endParaRPr lang="zh-CN" altLang="en-US" kern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" name="文本占位符 5"/>
          <p:cNvSpPr txBox="1"/>
          <p:nvPr/>
        </p:nvSpPr>
        <p:spPr>
          <a:xfrm>
            <a:off x="622300" y="1052830"/>
            <a:ext cx="2096770" cy="4616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1" kern="1200">
                <a:solidFill>
                  <a:srgbClr val="024282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2400" dirty="0">
                <a:solidFill>
                  <a:schemeClr val="bg1"/>
                </a:solidFill>
              </a:rPr>
              <a:t>单尾检验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pic>
        <p:nvPicPr>
          <p:cNvPr id="11" name="图片 10" descr="右尾检验的标准正态分布图_00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287655" y="1645285"/>
            <a:ext cx="6000002" cy="3600000"/>
          </a:xfrm>
          <a:prstGeom prst="rect">
            <a:avLst/>
          </a:prstGeom>
        </p:spPr>
      </p:pic>
      <p:pic>
        <p:nvPicPr>
          <p:cNvPr id="15" name="图片 14" descr="左尾检验的标准正态分布图_00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887720" y="1645285"/>
            <a:ext cx="5999593" cy="3600000"/>
          </a:xfrm>
          <a:prstGeom prst="rect">
            <a:avLst/>
          </a:prstGeom>
        </p:spPr>
      </p:pic>
      <p:sp>
        <p:nvSpPr>
          <p:cNvPr id="16" name="文本框 15"/>
          <p:cNvSpPr txBox="1"/>
          <p:nvPr>
            <p:custDataLst>
              <p:tags r:id="rId9"/>
            </p:custDataLst>
          </p:nvPr>
        </p:nvSpPr>
        <p:spPr>
          <a:xfrm>
            <a:off x="838143" y="5448935"/>
            <a:ext cx="48990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b="1" dirty="0">
                <a:latin typeface="Cambria Math" panose="02040503050406030204" charset="0"/>
                <a:cs typeface="Cambria Math" panose="02040503050406030204" charset="0"/>
              </a:rPr>
              <a:t>95%</a:t>
            </a:r>
            <a:r>
              <a:rPr lang="zh-CN" altLang="en-US" b="1" dirty="0">
                <a:latin typeface="Cambria Math" panose="02040503050406030204" charset="0"/>
                <a:cs typeface="Cambria Math" panose="02040503050406030204" charset="0"/>
              </a:rPr>
              <a:t>信度</a:t>
            </a:r>
            <a:r>
              <a:rPr lang="zh-CN" altLang="en-US" dirty="0">
                <a:latin typeface="Cambria Math" panose="02040503050406030204" charset="0"/>
                <a:cs typeface="Cambria Math" panose="02040503050406030204" charset="0"/>
              </a:rPr>
              <a:t>下</a:t>
            </a:r>
            <a:r>
              <a:rPr lang="zh-CN" altLang="en-US" b="1" dirty="0">
                <a:latin typeface="Cambria Math" panose="02040503050406030204" charset="0"/>
                <a:cs typeface="Cambria Math" panose="02040503050406030204" charset="0"/>
              </a:rPr>
              <a:t>右尾检测</a:t>
            </a:r>
            <a:r>
              <a:rPr lang="zh-CN" altLang="en-US" dirty="0">
                <a:latin typeface="Cambria Math" panose="02040503050406030204" charset="0"/>
                <a:cs typeface="Cambria Math" panose="02040503050406030204" charset="0"/>
              </a:rPr>
              <a:t>的</a:t>
            </a:r>
            <a:r>
              <a:rPr lang="zh-CN" altLang="en-US" dirty="0">
                <a:latin typeface="Cambria Math" panose="02040503050406030204" charset="0"/>
                <a:cs typeface="Cambria Math" panose="02040503050406030204" charset="0"/>
              </a:rPr>
              <a:t>标准正态分布图</a:t>
            </a:r>
            <a:endParaRPr lang="zh-CN" altLang="en-US" dirty="0">
              <a:latin typeface="Cambria Math" panose="02040503050406030204" charset="0"/>
              <a:cs typeface="Cambria Math" panose="02040503050406030204" charset="0"/>
            </a:endParaRPr>
          </a:p>
        </p:txBody>
      </p:sp>
      <p:sp>
        <p:nvSpPr>
          <p:cNvPr id="17" name="文本框 16"/>
          <p:cNvSpPr txBox="1"/>
          <p:nvPr>
            <p:custDataLst>
              <p:tags r:id="rId10"/>
            </p:custDataLst>
          </p:nvPr>
        </p:nvSpPr>
        <p:spPr>
          <a:xfrm>
            <a:off x="6625647" y="5448300"/>
            <a:ext cx="45237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b="1" dirty="0">
                <a:latin typeface="Cambria Math" panose="02040503050406030204" charset="0"/>
                <a:cs typeface="Cambria Math" panose="02040503050406030204" charset="0"/>
              </a:rPr>
              <a:t>90%</a:t>
            </a:r>
            <a:r>
              <a:rPr lang="zh-CN" altLang="en-US" b="1" dirty="0">
                <a:latin typeface="Cambria Math" panose="02040503050406030204" charset="0"/>
                <a:cs typeface="Cambria Math" panose="02040503050406030204" charset="0"/>
                <a:sym typeface="+mn-ea"/>
              </a:rPr>
              <a:t>信度</a:t>
            </a:r>
            <a:r>
              <a:rPr lang="zh-CN" altLang="en-US" dirty="0">
                <a:latin typeface="Cambria Math" panose="02040503050406030204" charset="0"/>
                <a:cs typeface="Cambria Math" panose="02040503050406030204" charset="0"/>
                <a:sym typeface="+mn-ea"/>
              </a:rPr>
              <a:t>下</a:t>
            </a:r>
            <a:r>
              <a:rPr lang="zh-CN" altLang="en-US" b="1" dirty="0">
                <a:latin typeface="Cambria Math" panose="02040503050406030204" charset="0"/>
                <a:cs typeface="Cambria Math" panose="02040503050406030204" charset="0"/>
                <a:sym typeface="+mn-ea"/>
              </a:rPr>
              <a:t>左尾检测</a:t>
            </a:r>
            <a:r>
              <a:rPr lang="zh-CN" altLang="en-US" dirty="0">
                <a:latin typeface="Cambria Math" panose="02040503050406030204" charset="0"/>
                <a:cs typeface="Cambria Math" panose="02040503050406030204" charset="0"/>
                <a:sym typeface="+mn-ea"/>
              </a:rPr>
              <a:t>的标准正态分布图</a:t>
            </a:r>
            <a:endParaRPr lang="zh-CN" altLang="en-US" dirty="0">
              <a:latin typeface="Cambria Math" panose="02040503050406030204" charset="0"/>
              <a:cs typeface="Cambria Math" panose="0204050305040603020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35885" y="116633"/>
            <a:ext cx="11620755" cy="6696612"/>
            <a:chOff x="235885" y="116633"/>
            <a:chExt cx="11620755" cy="6696612"/>
          </a:xfrm>
        </p:grpSpPr>
        <p:grpSp>
          <p:nvGrpSpPr>
            <p:cNvPr id="3" name="组合 2"/>
            <p:cNvGrpSpPr/>
            <p:nvPr/>
          </p:nvGrpSpPr>
          <p:grpSpPr>
            <a:xfrm>
              <a:off x="335361" y="116633"/>
              <a:ext cx="629872" cy="612768"/>
              <a:chOff x="3070727" y="196457"/>
              <a:chExt cx="692047" cy="673255"/>
            </a:xfrm>
          </p:grpSpPr>
          <p:sp>
            <p:nvSpPr>
              <p:cNvPr id="13" name="平行四边形 12"/>
              <p:cNvSpPr/>
              <p:nvPr/>
            </p:nvSpPr>
            <p:spPr>
              <a:xfrm>
                <a:off x="3070727" y="196457"/>
                <a:ext cx="629587" cy="612775"/>
              </a:xfrm>
              <a:prstGeom prst="parallelogram">
                <a:avLst/>
              </a:prstGeom>
              <a:solidFill>
                <a:srgbClr val="03617A"/>
              </a:solidFill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4" name="平行四边形 13"/>
              <p:cNvSpPr/>
              <p:nvPr/>
            </p:nvSpPr>
            <p:spPr>
              <a:xfrm>
                <a:off x="3133187" y="256937"/>
                <a:ext cx="629587" cy="612775"/>
              </a:xfrm>
              <a:prstGeom prst="parallelogram">
                <a:avLst/>
              </a:prstGeom>
              <a:noFill/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  <p:cxnSp>
          <p:nvCxnSpPr>
            <p:cNvPr id="4" name="直接连接符 3"/>
            <p:cNvCxnSpPr/>
            <p:nvPr/>
          </p:nvCxnSpPr>
          <p:spPr>
            <a:xfrm>
              <a:off x="367840" y="809674"/>
              <a:ext cx="11488800" cy="0"/>
            </a:xfrm>
            <a:prstGeom prst="line">
              <a:avLst/>
            </a:prstGeom>
            <a:noFill/>
            <a:ln w="9525" cap="flat" cmpd="sng" algn="ctr">
              <a:solidFill>
                <a:srgbClr val="03617A"/>
              </a:solidFill>
              <a:prstDash val="solid"/>
            </a:ln>
            <a:effectLst/>
          </p:spPr>
        </p:cxnSp>
        <p:sp>
          <p:nvSpPr>
            <p:cNvPr id="5" name="文本占位符 5"/>
            <p:cNvSpPr txBox="1"/>
            <p:nvPr/>
          </p:nvSpPr>
          <p:spPr>
            <a:xfrm>
              <a:off x="1127448" y="193957"/>
              <a:ext cx="7918898" cy="6127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charset="-122"/>
                  <a:ea typeface="微软雅黑" panose="020B050302020402020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zh-CN" altLang="en-US" dirty="0">
                  <a:solidFill>
                    <a:srgbClr val="03617A"/>
                  </a:solidFill>
                </a:rPr>
                <a:t>问题</a:t>
              </a:r>
              <a:r>
                <a:rPr lang="en-US" altLang="zh-CN" dirty="0">
                  <a:solidFill>
                    <a:srgbClr val="03617A"/>
                  </a:solidFill>
                </a:rPr>
                <a:t>1——</a:t>
              </a:r>
              <a:r>
                <a:rPr lang="zh-CN" altLang="en-US" dirty="0">
                  <a:solidFill>
                    <a:srgbClr val="03617A"/>
                  </a:solidFill>
                </a:rPr>
                <a:t>模型</a:t>
              </a:r>
              <a:r>
                <a:rPr lang="zh-CN" altLang="en-US" dirty="0">
                  <a:solidFill>
                    <a:srgbClr val="03617A"/>
                  </a:solidFill>
                </a:rPr>
                <a:t>求解</a:t>
              </a:r>
              <a:endParaRPr lang="zh-CN" altLang="en-US" dirty="0">
                <a:solidFill>
                  <a:srgbClr val="03617A"/>
                </a:solidFill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35885" y="6410629"/>
              <a:ext cx="2615973" cy="402616"/>
            </a:xfrm>
            <a:prstGeom prst="rect">
              <a:avLst/>
            </a:prstGeom>
          </p:spPr>
        </p:pic>
      </p:grp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3" t="13201" r="1106" b="17748"/>
          <a:stretch>
            <a:fillRect/>
          </a:stretch>
        </p:blipFill>
        <p:spPr>
          <a:xfrm>
            <a:off x="8625821" y="71345"/>
            <a:ext cx="3250672" cy="648297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86890" y="2044700"/>
            <a:ext cx="8669020" cy="16827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35885" y="116633"/>
            <a:ext cx="11620755" cy="6696612"/>
            <a:chOff x="235885" y="116633"/>
            <a:chExt cx="11620755" cy="6696612"/>
          </a:xfrm>
        </p:grpSpPr>
        <p:grpSp>
          <p:nvGrpSpPr>
            <p:cNvPr id="3" name="组合 2"/>
            <p:cNvGrpSpPr/>
            <p:nvPr/>
          </p:nvGrpSpPr>
          <p:grpSpPr>
            <a:xfrm>
              <a:off x="335361" y="116633"/>
              <a:ext cx="629872" cy="612768"/>
              <a:chOff x="3070727" y="196457"/>
              <a:chExt cx="692047" cy="673255"/>
            </a:xfrm>
          </p:grpSpPr>
          <p:sp>
            <p:nvSpPr>
              <p:cNvPr id="13" name="平行四边形 12"/>
              <p:cNvSpPr/>
              <p:nvPr/>
            </p:nvSpPr>
            <p:spPr>
              <a:xfrm>
                <a:off x="3070727" y="196457"/>
                <a:ext cx="629587" cy="612775"/>
              </a:xfrm>
              <a:prstGeom prst="parallelogram">
                <a:avLst/>
              </a:prstGeom>
              <a:solidFill>
                <a:srgbClr val="03617A"/>
              </a:solidFill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4" name="平行四边形 13"/>
              <p:cNvSpPr/>
              <p:nvPr/>
            </p:nvSpPr>
            <p:spPr>
              <a:xfrm>
                <a:off x="3133187" y="256937"/>
                <a:ext cx="629587" cy="612775"/>
              </a:xfrm>
              <a:prstGeom prst="parallelogram">
                <a:avLst/>
              </a:prstGeom>
              <a:noFill/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  <p:cxnSp>
          <p:nvCxnSpPr>
            <p:cNvPr id="4" name="直接连接符 3"/>
            <p:cNvCxnSpPr/>
            <p:nvPr/>
          </p:nvCxnSpPr>
          <p:spPr>
            <a:xfrm>
              <a:off x="367840" y="809674"/>
              <a:ext cx="11488800" cy="0"/>
            </a:xfrm>
            <a:prstGeom prst="line">
              <a:avLst/>
            </a:prstGeom>
            <a:noFill/>
            <a:ln w="9525" cap="flat" cmpd="sng" algn="ctr">
              <a:solidFill>
                <a:srgbClr val="03617A"/>
              </a:solidFill>
              <a:prstDash val="solid"/>
            </a:ln>
            <a:effectLst/>
          </p:spPr>
        </p:cxnSp>
        <p:sp>
          <p:nvSpPr>
            <p:cNvPr id="5" name="文本占位符 5"/>
            <p:cNvSpPr txBox="1"/>
            <p:nvPr/>
          </p:nvSpPr>
          <p:spPr>
            <a:xfrm>
              <a:off x="1127448" y="193957"/>
              <a:ext cx="7918898" cy="6127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charset="-122"/>
                  <a:ea typeface="微软雅黑" panose="020B050302020402020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问题</a:t>
              </a:r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2</a:t>
              </a:r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——</a:t>
              </a: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模型分析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3617A"/>
                </a:solidFill>
                <a:effectLst/>
                <a:uLnTx/>
                <a:uFillTx/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1" cstate="print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35885" y="6410629"/>
              <a:ext cx="2615973" cy="402616"/>
            </a:xfrm>
            <a:prstGeom prst="rect">
              <a:avLst/>
            </a:prstGeom>
          </p:spPr>
        </p:pic>
      </p:grpSp>
      <p:sp>
        <p:nvSpPr>
          <p:cNvPr id="36" name="圆角矩形 6"/>
          <p:cNvSpPr/>
          <p:nvPr/>
        </p:nvSpPr>
        <p:spPr>
          <a:xfrm>
            <a:off x="414020" y="1019175"/>
            <a:ext cx="3177540" cy="490220"/>
          </a:xfrm>
          <a:prstGeom prst="roundRect">
            <a:avLst>
              <a:gd name="adj" fmla="val 37046"/>
            </a:avLst>
          </a:prstGeom>
          <a:gradFill>
            <a:gsLst>
              <a:gs pos="53000">
                <a:srgbClr val="03617A"/>
              </a:gs>
              <a:gs pos="95000">
                <a:srgbClr val="03617A">
                  <a:alpha val="0"/>
                </a:srgbClr>
              </a:gs>
              <a:gs pos="0">
                <a:srgbClr val="03617A"/>
              </a:gs>
            </a:gsLst>
            <a:lin ang="20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kern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3" t="13201" r="1106" b="17748"/>
          <a:stretch>
            <a:fillRect/>
          </a:stretch>
        </p:blipFill>
        <p:spPr>
          <a:xfrm>
            <a:off x="8625821" y="71345"/>
            <a:ext cx="3250672" cy="648297"/>
          </a:xfrm>
          <a:prstGeom prst="rect">
            <a:avLst/>
          </a:prstGeom>
        </p:spPr>
      </p:pic>
      <p:sp>
        <p:nvSpPr>
          <p:cNvPr id="12" name="文本占位符 5"/>
          <p:cNvSpPr txBox="1"/>
          <p:nvPr>
            <p:custDataLst>
              <p:tags r:id="rId4"/>
            </p:custDataLst>
          </p:nvPr>
        </p:nvSpPr>
        <p:spPr>
          <a:xfrm>
            <a:off x="622300" y="1052830"/>
            <a:ext cx="2096770" cy="4616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1" kern="1200">
                <a:solidFill>
                  <a:srgbClr val="024282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2400" dirty="0">
                <a:solidFill>
                  <a:schemeClr val="bg1"/>
                </a:solidFill>
              </a:rPr>
              <a:t>模型简化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08685" y="1837690"/>
            <a:ext cx="9825355" cy="414655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24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企业不合格产品退换问题：</a:t>
            </a:r>
            <a:endParaRPr lang="zh-CN" altLang="en-US" sz="2400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r>
              <a:rPr lang="zh-CN" altLang="en-US" sz="24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r>
              <a:rPr lang="en-US" altLang="zh-CN" sz="24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 </a:t>
            </a: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企业对于不合格产品需要进行调换；而本模型将调换过程简化，只考虑次品损失而无需考虑给顾客更换新产品的后续质量问题。</a:t>
            </a:r>
            <a:endParaRPr lang="zh-CN" altLang="en-US" sz="2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r>
              <a:rPr lang="en-US" altLang="zh-CN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 </a:t>
            </a: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此外，本模型以单个产品的预期收益（方案一、二）与成功售出一件合格品的代价（方案三）为决策好坏的评判标准，并不涉及换货所得的新产品（我们将其转化为“新交易”），因而可以对模型作此简化。</a:t>
            </a:r>
            <a:endParaRPr lang="zh-CN" altLang="en-US" sz="2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endParaRPr lang="zh-CN" altLang="en-US" sz="2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35885" y="116633"/>
            <a:ext cx="11620755" cy="6696612"/>
            <a:chOff x="235885" y="116633"/>
            <a:chExt cx="11620755" cy="6696612"/>
          </a:xfrm>
        </p:grpSpPr>
        <p:grpSp>
          <p:nvGrpSpPr>
            <p:cNvPr id="3" name="组合 2"/>
            <p:cNvGrpSpPr/>
            <p:nvPr/>
          </p:nvGrpSpPr>
          <p:grpSpPr>
            <a:xfrm>
              <a:off x="335361" y="116633"/>
              <a:ext cx="629872" cy="612768"/>
              <a:chOff x="3070727" y="196457"/>
              <a:chExt cx="692047" cy="673255"/>
            </a:xfrm>
          </p:grpSpPr>
          <p:sp>
            <p:nvSpPr>
              <p:cNvPr id="13" name="平行四边形 12"/>
              <p:cNvSpPr/>
              <p:nvPr/>
            </p:nvSpPr>
            <p:spPr>
              <a:xfrm>
                <a:off x="3070727" y="196457"/>
                <a:ext cx="629587" cy="612775"/>
              </a:xfrm>
              <a:prstGeom prst="parallelogram">
                <a:avLst/>
              </a:prstGeom>
              <a:solidFill>
                <a:srgbClr val="03617A"/>
              </a:solidFill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4" name="平行四边形 13"/>
              <p:cNvSpPr/>
              <p:nvPr/>
            </p:nvSpPr>
            <p:spPr>
              <a:xfrm>
                <a:off x="3133187" y="256937"/>
                <a:ext cx="629587" cy="612775"/>
              </a:xfrm>
              <a:prstGeom prst="parallelogram">
                <a:avLst/>
              </a:prstGeom>
              <a:noFill/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  <p:cxnSp>
          <p:nvCxnSpPr>
            <p:cNvPr id="4" name="直接连接符 3"/>
            <p:cNvCxnSpPr/>
            <p:nvPr/>
          </p:nvCxnSpPr>
          <p:spPr>
            <a:xfrm>
              <a:off x="367840" y="809674"/>
              <a:ext cx="11488800" cy="0"/>
            </a:xfrm>
            <a:prstGeom prst="line">
              <a:avLst/>
            </a:prstGeom>
            <a:noFill/>
            <a:ln w="9525" cap="flat" cmpd="sng" algn="ctr">
              <a:solidFill>
                <a:srgbClr val="03617A"/>
              </a:solidFill>
              <a:prstDash val="solid"/>
            </a:ln>
            <a:effectLst/>
          </p:spPr>
        </p:cxnSp>
        <p:sp>
          <p:nvSpPr>
            <p:cNvPr id="5" name="文本占位符 5"/>
            <p:cNvSpPr txBox="1"/>
            <p:nvPr/>
          </p:nvSpPr>
          <p:spPr>
            <a:xfrm>
              <a:off x="1127448" y="193957"/>
              <a:ext cx="7918898" cy="6127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charset="-122"/>
                  <a:ea typeface="微软雅黑" panose="020B050302020402020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问题</a:t>
              </a:r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2</a:t>
              </a:r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——</a:t>
              </a: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模型分析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3617A"/>
                </a:solidFill>
                <a:effectLst/>
                <a:uLnTx/>
                <a:uFillTx/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1" cstate="print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35885" y="6410629"/>
              <a:ext cx="2615973" cy="402616"/>
            </a:xfrm>
            <a:prstGeom prst="rect">
              <a:avLst/>
            </a:prstGeom>
          </p:spPr>
        </p:pic>
      </p:grpSp>
      <p:sp>
        <p:nvSpPr>
          <p:cNvPr id="36" name="圆角矩形 6"/>
          <p:cNvSpPr/>
          <p:nvPr/>
        </p:nvSpPr>
        <p:spPr>
          <a:xfrm>
            <a:off x="414020" y="1019175"/>
            <a:ext cx="3177540" cy="490220"/>
          </a:xfrm>
          <a:prstGeom prst="roundRect">
            <a:avLst>
              <a:gd name="adj" fmla="val 37046"/>
            </a:avLst>
          </a:prstGeom>
          <a:gradFill>
            <a:gsLst>
              <a:gs pos="53000">
                <a:srgbClr val="03617A"/>
              </a:gs>
              <a:gs pos="95000">
                <a:srgbClr val="03617A">
                  <a:alpha val="0"/>
                </a:srgbClr>
              </a:gs>
              <a:gs pos="0">
                <a:srgbClr val="03617A"/>
              </a:gs>
            </a:gsLst>
            <a:lin ang="20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kern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3" t="13201" r="1106" b="17748"/>
          <a:stretch>
            <a:fillRect/>
          </a:stretch>
        </p:blipFill>
        <p:spPr>
          <a:xfrm>
            <a:off x="8625821" y="71345"/>
            <a:ext cx="3250672" cy="648297"/>
          </a:xfrm>
          <a:prstGeom prst="rect">
            <a:avLst/>
          </a:prstGeom>
        </p:spPr>
      </p:pic>
      <p:sp>
        <p:nvSpPr>
          <p:cNvPr id="12" name="文本占位符 5"/>
          <p:cNvSpPr txBox="1"/>
          <p:nvPr>
            <p:custDataLst>
              <p:tags r:id="rId4"/>
            </p:custDataLst>
          </p:nvPr>
        </p:nvSpPr>
        <p:spPr>
          <a:xfrm>
            <a:off x="622300" y="1052830"/>
            <a:ext cx="2096770" cy="4616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1" kern="1200">
                <a:solidFill>
                  <a:srgbClr val="024282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2400" dirty="0">
                <a:solidFill>
                  <a:schemeClr val="bg1"/>
                </a:solidFill>
              </a:rPr>
              <a:t>模型简化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128395" y="1798320"/>
            <a:ext cx="9825355" cy="414655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2400" b="1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不合格产品检验问题：</a:t>
            </a:r>
            <a:endParaRPr lang="zh-CN" altLang="en-US" sz="2400" b="1"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  <a:sym typeface="+mn-ea"/>
            </a:endParaRPr>
          </a:p>
          <a:p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 </a:t>
            </a:r>
            <a:r>
              <a:rPr lang="en-US" altLang="zh-CN" sz="2400">
                <a:latin typeface="宋体" panose="02010600030101010101" pitchFamily="2" charset="-122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   </a:t>
            </a:r>
            <a:r>
              <a:rPr lang="zh-CN" altLang="en-US" sz="2400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不合格产品可能由企业检验出，也有可能在流入市场后被顾客退回，可以视为付出调换损失作为检测费用的</a:t>
            </a:r>
            <a:r>
              <a:rPr lang="en-US" altLang="zh-CN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“</a:t>
            </a: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顾客检测</a:t>
            </a:r>
            <a:r>
              <a:rPr lang="en-US" altLang="zh-CN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”</a:t>
            </a:r>
            <a:r>
              <a:rPr lang="zh-CN" altLang="en-US" sz="2400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方式。本模型直接选取两种方式中预期损失更小的方案，减少对于</a:t>
            </a:r>
            <a:r>
              <a:rPr lang="zh-CN" altLang="en-US" sz="2400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检测方式选择的考虑</a:t>
            </a:r>
            <a:r>
              <a:rPr lang="zh-CN" altLang="en-US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。</a:t>
            </a:r>
            <a:endParaRPr lang="zh-CN" altLang="en-US"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  <a:sym typeface="+mn-ea"/>
            </a:endParaRPr>
          </a:p>
          <a:p>
            <a:endParaRPr lang="zh-CN" altLang="en-US"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  <a:sym typeface="+mn-ea"/>
            </a:endParaRPr>
          </a:p>
          <a:p>
            <a:pPr algn="ctr"/>
            <a:r>
              <a:rPr lang="zh-CN" altLang="en-US" sz="3200" b="1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顾客检测费用 = 调换损失 × 成品次品率</a:t>
            </a:r>
            <a:endParaRPr lang="zh-CN" altLang="en-US" sz="3200" b="1"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  <a:sym typeface="+mn-ea"/>
            </a:endParaRPr>
          </a:p>
          <a:p>
            <a:pPr algn="ctr"/>
            <a:endParaRPr lang="zh-CN" altLang="en-US" b="1"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  <a:sym typeface="+mn-ea"/>
            </a:endParaRPr>
          </a:p>
          <a:p>
            <a:pPr algn="l"/>
            <a:r>
              <a:rPr lang="zh-CN" altLang="en-US" sz="2400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对比顾客检测费用与企业的</a:t>
            </a:r>
            <a:r>
              <a:rPr lang="zh-CN" altLang="en-US" sz="2400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成品检测成本，选取预期损失更小的方案</a:t>
            </a:r>
            <a:endParaRPr lang="zh-CN" altLang="en-US" sz="2400"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  <a:sym typeface="+mn-ea"/>
            </a:endParaRPr>
          </a:p>
          <a:p>
            <a:pPr algn="l"/>
            <a:endParaRPr lang="zh-CN" altLang="en-US"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  <a:sym typeface="+mn-ea"/>
            </a:endParaRPr>
          </a:p>
          <a:p>
            <a:pPr algn="ctr"/>
            <a:r>
              <a:rPr lang="zh-CN" altLang="en-US" sz="3200" b="1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检测费用 = </a:t>
            </a:r>
            <a:r>
              <a:rPr lang="en-US" altLang="zh-CN" sz="3200" b="1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min(</a:t>
            </a:r>
            <a:r>
              <a:rPr lang="zh-CN" altLang="en-US" sz="3200" b="1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检测成本</a:t>
            </a:r>
            <a:r>
              <a:rPr lang="en-US" altLang="zh-CN" sz="3200" b="1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, </a:t>
            </a:r>
            <a:r>
              <a:rPr lang="zh-CN" altLang="en-US" sz="3200" b="1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顾客检测费用</a:t>
            </a:r>
            <a:r>
              <a:rPr lang="en-US" altLang="zh-CN" sz="3200" b="1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)</a:t>
            </a:r>
            <a:endParaRPr lang="zh-CN" altLang="en-US" sz="3200" b="1"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  <a:sym typeface="+mn-ea"/>
            </a:endParaRPr>
          </a:p>
          <a:p>
            <a:pPr algn="l"/>
            <a:endParaRPr lang="zh-CN" altLang="en-US" sz="3200"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35885" y="116633"/>
            <a:ext cx="11620755" cy="6696612"/>
            <a:chOff x="235885" y="116633"/>
            <a:chExt cx="11620755" cy="6696612"/>
          </a:xfrm>
        </p:grpSpPr>
        <p:grpSp>
          <p:nvGrpSpPr>
            <p:cNvPr id="3" name="组合 2"/>
            <p:cNvGrpSpPr/>
            <p:nvPr/>
          </p:nvGrpSpPr>
          <p:grpSpPr>
            <a:xfrm>
              <a:off x="335361" y="116633"/>
              <a:ext cx="629872" cy="612768"/>
              <a:chOff x="3070727" y="196457"/>
              <a:chExt cx="692047" cy="673255"/>
            </a:xfrm>
          </p:grpSpPr>
          <p:sp>
            <p:nvSpPr>
              <p:cNvPr id="13" name="平行四边形 12"/>
              <p:cNvSpPr/>
              <p:nvPr/>
            </p:nvSpPr>
            <p:spPr>
              <a:xfrm>
                <a:off x="3070727" y="196457"/>
                <a:ext cx="629587" cy="612775"/>
              </a:xfrm>
              <a:prstGeom prst="parallelogram">
                <a:avLst/>
              </a:prstGeom>
              <a:solidFill>
                <a:srgbClr val="03617A"/>
              </a:solidFill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4" name="平行四边形 13"/>
              <p:cNvSpPr/>
              <p:nvPr/>
            </p:nvSpPr>
            <p:spPr>
              <a:xfrm>
                <a:off x="3133187" y="256937"/>
                <a:ext cx="629587" cy="612775"/>
              </a:xfrm>
              <a:prstGeom prst="parallelogram">
                <a:avLst/>
              </a:prstGeom>
              <a:noFill/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  <p:cxnSp>
          <p:nvCxnSpPr>
            <p:cNvPr id="4" name="直接连接符 3"/>
            <p:cNvCxnSpPr/>
            <p:nvPr/>
          </p:nvCxnSpPr>
          <p:spPr>
            <a:xfrm>
              <a:off x="367840" y="809674"/>
              <a:ext cx="11488800" cy="0"/>
            </a:xfrm>
            <a:prstGeom prst="line">
              <a:avLst/>
            </a:prstGeom>
            <a:noFill/>
            <a:ln w="9525" cap="flat" cmpd="sng" algn="ctr">
              <a:solidFill>
                <a:srgbClr val="03617A"/>
              </a:solidFill>
              <a:prstDash val="solid"/>
            </a:ln>
            <a:effectLst/>
          </p:spPr>
        </p:cxnSp>
        <p:sp>
          <p:nvSpPr>
            <p:cNvPr id="5" name="文本占位符 5"/>
            <p:cNvSpPr txBox="1"/>
            <p:nvPr/>
          </p:nvSpPr>
          <p:spPr>
            <a:xfrm>
              <a:off x="1127448" y="193957"/>
              <a:ext cx="7918898" cy="6127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charset="-122"/>
                  <a:ea typeface="微软雅黑" panose="020B050302020402020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问题</a:t>
              </a:r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2</a:t>
              </a:r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——</a:t>
              </a: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模型分析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3617A"/>
                </a:solidFill>
                <a:effectLst/>
                <a:uLnTx/>
                <a:uFillTx/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1" cstate="print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35885" y="6410629"/>
              <a:ext cx="2615973" cy="402616"/>
            </a:xfrm>
            <a:prstGeom prst="rect">
              <a:avLst/>
            </a:prstGeom>
          </p:spPr>
        </p:pic>
      </p:grpSp>
      <p:sp>
        <p:nvSpPr>
          <p:cNvPr id="36" name="圆角矩形 6"/>
          <p:cNvSpPr/>
          <p:nvPr/>
        </p:nvSpPr>
        <p:spPr>
          <a:xfrm>
            <a:off x="414020" y="1019175"/>
            <a:ext cx="3177540" cy="490220"/>
          </a:xfrm>
          <a:prstGeom prst="roundRect">
            <a:avLst>
              <a:gd name="adj" fmla="val 37046"/>
            </a:avLst>
          </a:prstGeom>
          <a:gradFill>
            <a:gsLst>
              <a:gs pos="53000">
                <a:srgbClr val="03617A"/>
              </a:gs>
              <a:gs pos="95000">
                <a:srgbClr val="03617A">
                  <a:alpha val="0"/>
                </a:srgbClr>
              </a:gs>
              <a:gs pos="0">
                <a:srgbClr val="03617A"/>
              </a:gs>
            </a:gsLst>
            <a:lin ang="20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kern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3" t="13201" r="1106" b="17748"/>
          <a:stretch>
            <a:fillRect/>
          </a:stretch>
        </p:blipFill>
        <p:spPr>
          <a:xfrm>
            <a:off x="8625821" y="71345"/>
            <a:ext cx="3250672" cy="648297"/>
          </a:xfrm>
          <a:prstGeom prst="rect">
            <a:avLst/>
          </a:prstGeom>
        </p:spPr>
      </p:pic>
      <p:sp>
        <p:nvSpPr>
          <p:cNvPr id="12" name="文本占位符 5"/>
          <p:cNvSpPr txBox="1"/>
          <p:nvPr>
            <p:custDataLst>
              <p:tags r:id="rId4"/>
            </p:custDataLst>
          </p:nvPr>
        </p:nvSpPr>
        <p:spPr>
          <a:xfrm>
            <a:off x="622300" y="1052830"/>
            <a:ext cx="2096770" cy="4616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1" kern="1200">
                <a:solidFill>
                  <a:srgbClr val="024282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2400" dirty="0">
                <a:solidFill>
                  <a:schemeClr val="bg1"/>
                </a:solidFill>
              </a:rPr>
              <a:t>模型简化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128395" y="1798320"/>
            <a:ext cx="9825355" cy="414655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2400" b="1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不合格产品拆解问题：</a:t>
            </a:r>
            <a:endParaRPr lang="zh-CN" altLang="en-US" sz="2400" b="1"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  <a:sym typeface="+mn-ea"/>
            </a:endParaRPr>
          </a:p>
          <a:p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 </a:t>
            </a:r>
            <a:r>
              <a:rPr lang="en-US" altLang="zh-CN" sz="2400">
                <a:latin typeface="宋体" panose="02010600030101010101" pitchFamily="2" charset="-122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   </a:t>
            </a:r>
            <a:r>
              <a:rPr lang="zh-CN" altLang="en-US" sz="2400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基于先前生产步骤（对于零配件的检测），可以计算不合格产品零配件次品率的后验概率，以此确定拆解后零配件的</a:t>
            </a:r>
            <a:r>
              <a:rPr lang="en-US" altLang="zh-CN" sz="2400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“</a:t>
            </a:r>
            <a:r>
              <a:rPr lang="zh-CN" altLang="en-US" sz="2400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价值</a:t>
            </a:r>
            <a:r>
              <a:rPr lang="en-US" altLang="zh-CN" sz="2400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”</a:t>
            </a:r>
            <a:r>
              <a:rPr lang="zh-CN" altLang="en-US" sz="2400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，</a:t>
            </a:r>
            <a:r>
              <a:rPr lang="zh-CN" altLang="en-US" sz="2400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预先判断是否应当对次品进行拆解。</a:t>
            </a:r>
            <a:endParaRPr lang="zh-CN" altLang="en-US" sz="2400"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  <a:sym typeface="+mn-ea"/>
            </a:endParaRPr>
          </a:p>
          <a:p>
            <a:r>
              <a:rPr lang="zh-CN" altLang="en-US" sz="2400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（</a:t>
            </a:r>
            <a:r>
              <a:rPr lang="zh-CN" altLang="en-US" sz="2400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在方案一、二</a:t>
            </a:r>
            <a:r>
              <a:rPr lang="zh-CN" altLang="en-US" sz="2400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中仍然进行计算；在方案三中预先确定是否拆解。）</a:t>
            </a:r>
            <a:endParaRPr lang="zh-CN" altLang="en-US" sz="2400"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  <a:sym typeface="+mn-ea"/>
            </a:endParaRPr>
          </a:p>
          <a:p>
            <a:endParaRPr lang="zh-CN" altLang="en-US" sz="2400"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  <a:sym typeface="+mn-ea"/>
            </a:endParaRPr>
          </a:p>
          <a:p>
            <a:endParaRPr lang="zh-CN" altLang="en-US" sz="2400"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  <a:sym typeface="+mn-ea"/>
            </a:endParaRPr>
          </a:p>
          <a:p>
            <a:endParaRPr lang="zh-CN" altLang="en-US" sz="2400"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  <a:sym typeface="+mn-ea"/>
            </a:endParaRPr>
          </a:p>
          <a:p>
            <a:endParaRPr lang="zh-CN" altLang="en-US" sz="2400"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  <a:sym typeface="+mn-ea"/>
            </a:endParaRPr>
          </a:p>
          <a:p>
            <a:endParaRPr lang="zh-CN" altLang="en-US" sz="2400"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  <a:sym typeface="+mn-ea"/>
            </a:endParaRPr>
          </a:p>
          <a:p>
            <a:r>
              <a:rPr lang="en-US" altLang="zh-CN" sz="2400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         </a:t>
            </a:r>
            <a:r>
              <a:rPr lang="zh-CN" altLang="en-US" sz="2400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当上述成品拆解决策的判断不等式</a:t>
            </a:r>
            <a:r>
              <a:rPr lang="zh-CN" altLang="en-US" sz="2400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成立时，对不合格产品进行拆解的期望收益更大。</a:t>
            </a:r>
            <a:endParaRPr lang="zh-CN" altLang="en-US" sz="2400"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  <a:sym typeface="+mn-ea"/>
            </a:endParaRPr>
          </a:p>
          <a:p>
            <a:pPr algn="l"/>
            <a:endParaRPr lang="zh-CN" altLang="en-US" sz="2400"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  <a:sym typeface="+mn-ea"/>
            </a:endParaRPr>
          </a:p>
        </p:txBody>
      </p:sp>
      <p:graphicFrame>
        <p:nvGraphicFramePr>
          <p:cNvPr id="10" name="对象 9"/>
          <p:cNvGraphicFramePr>
            <a:graphicFrameLocks noChangeAspect="1"/>
          </p:cNvGraphicFramePr>
          <p:nvPr/>
        </p:nvGraphicFramePr>
        <p:xfrm>
          <a:off x="2927668" y="3952240"/>
          <a:ext cx="6226810" cy="11931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" name="" r:id="rId5" imgW="4931410" imgH="987425" progId="Equation.DSMT4">
                  <p:embed/>
                </p:oleObj>
              </mc:Choice>
              <mc:Fallback>
                <p:oleObj name="" r:id="rId5" imgW="4931410" imgH="987425" progId="Equation.DSMT4">
                  <p:embed/>
                  <p:pic>
                    <p:nvPicPr>
                      <p:cNvPr id="0" name="图片 1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927668" y="3952240"/>
                        <a:ext cx="6226810" cy="11931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35885" y="116633"/>
            <a:ext cx="11620755" cy="6696612"/>
            <a:chOff x="235885" y="116633"/>
            <a:chExt cx="11620755" cy="6696612"/>
          </a:xfrm>
        </p:grpSpPr>
        <p:grpSp>
          <p:nvGrpSpPr>
            <p:cNvPr id="3" name="组合 2"/>
            <p:cNvGrpSpPr/>
            <p:nvPr/>
          </p:nvGrpSpPr>
          <p:grpSpPr>
            <a:xfrm>
              <a:off x="335361" y="116633"/>
              <a:ext cx="629872" cy="612768"/>
              <a:chOff x="3070727" y="196457"/>
              <a:chExt cx="692047" cy="673255"/>
            </a:xfrm>
          </p:grpSpPr>
          <p:sp>
            <p:nvSpPr>
              <p:cNvPr id="13" name="平行四边形 12"/>
              <p:cNvSpPr/>
              <p:nvPr/>
            </p:nvSpPr>
            <p:spPr>
              <a:xfrm>
                <a:off x="3070727" y="196457"/>
                <a:ext cx="629587" cy="612775"/>
              </a:xfrm>
              <a:prstGeom prst="parallelogram">
                <a:avLst/>
              </a:prstGeom>
              <a:solidFill>
                <a:srgbClr val="03617A"/>
              </a:solidFill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4" name="平行四边形 13"/>
              <p:cNvSpPr/>
              <p:nvPr/>
            </p:nvSpPr>
            <p:spPr>
              <a:xfrm>
                <a:off x="3133187" y="256937"/>
                <a:ext cx="629587" cy="612775"/>
              </a:xfrm>
              <a:prstGeom prst="parallelogram">
                <a:avLst/>
              </a:prstGeom>
              <a:noFill/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  <p:cxnSp>
          <p:nvCxnSpPr>
            <p:cNvPr id="4" name="直接连接符 3"/>
            <p:cNvCxnSpPr/>
            <p:nvPr/>
          </p:nvCxnSpPr>
          <p:spPr>
            <a:xfrm>
              <a:off x="367840" y="809674"/>
              <a:ext cx="11488800" cy="0"/>
            </a:xfrm>
            <a:prstGeom prst="line">
              <a:avLst/>
            </a:prstGeom>
            <a:noFill/>
            <a:ln w="9525" cap="flat" cmpd="sng" algn="ctr">
              <a:solidFill>
                <a:srgbClr val="03617A"/>
              </a:solidFill>
              <a:prstDash val="solid"/>
            </a:ln>
            <a:effectLst/>
          </p:spPr>
        </p:cxnSp>
        <p:sp>
          <p:nvSpPr>
            <p:cNvPr id="5" name="文本占位符 5"/>
            <p:cNvSpPr txBox="1"/>
            <p:nvPr/>
          </p:nvSpPr>
          <p:spPr>
            <a:xfrm>
              <a:off x="1127448" y="193957"/>
              <a:ext cx="7918898" cy="6127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charset="-122"/>
                  <a:ea typeface="微软雅黑" panose="020B050302020402020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问题</a:t>
              </a:r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2</a:t>
              </a:r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——</a:t>
              </a: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模型分析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3617A"/>
                </a:solidFill>
                <a:effectLst/>
                <a:uLnTx/>
                <a:uFillTx/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1" cstate="print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35885" y="6410629"/>
              <a:ext cx="2615973" cy="402616"/>
            </a:xfrm>
            <a:prstGeom prst="rect">
              <a:avLst/>
            </a:prstGeom>
          </p:spPr>
        </p:pic>
      </p:grpSp>
      <p:sp>
        <p:nvSpPr>
          <p:cNvPr id="36" name="圆角矩形 6"/>
          <p:cNvSpPr/>
          <p:nvPr/>
        </p:nvSpPr>
        <p:spPr>
          <a:xfrm>
            <a:off x="414020" y="1019175"/>
            <a:ext cx="3177540" cy="490220"/>
          </a:xfrm>
          <a:prstGeom prst="roundRect">
            <a:avLst>
              <a:gd name="adj" fmla="val 37046"/>
            </a:avLst>
          </a:prstGeom>
          <a:gradFill>
            <a:gsLst>
              <a:gs pos="53000">
                <a:srgbClr val="03617A"/>
              </a:gs>
              <a:gs pos="95000">
                <a:srgbClr val="03617A">
                  <a:alpha val="0"/>
                </a:srgbClr>
              </a:gs>
              <a:gs pos="0">
                <a:srgbClr val="03617A"/>
              </a:gs>
            </a:gsLst>
            <a:lin ang="20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kern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3" t="13201" r="1106" b="17748"/>
          <a:stretch>
            <a:fillRect/>
          </a:stretch>
        </p:blipFill>
        <p:spPr>
          <a:xfrm>
            <a:off x="8625821" y="71345"/>
            <a:ext cx="3250672" cy="648297"/>
          </a:xfrm>
          <a:prstGeom prst="rect">
            <a:avLst/>
          </a:prstGeom>
        </p:spPr>
      </p:pic>
      <p:sp>
        <p:nvSpPr>
          <p:cNvPr id="12" name="文本占位符 5"/>
          <p:cNvSpPr txBox="1"/>
          <p:nvPr>
            <p:custDataLst>
              <p:tags r:id="rId4"/>
            </p:custDataLst>
          </p:nvPr>
        </p:nvSpPr>
        <p:spPr>
          <a:xfrm>
            <a:off x="622300" y="1052830"/>
            <a:ext cx="2096770" cy="4616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1" kern="1200">
                <a:solidFill>
                  <a:srgbClr val="024282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2400" dirty="0">
                <a:solidFill>
                  <a:schemeClr val="bg1"/>
                </a:solidFill>
              </a:rPr>
              <a:t>模型简化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495925" y="899795"/>
            <a:ext cx="6096000" cy="105283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endParaRPr lang="zh-CN" altLang="en-US"/>
          </a:p>
          <a:p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1127760" y="1778635"/>
            <a:ext cx="10298430" cy="43586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l"/>
            <a:r>
              <a:rPr lang="en-US" altLang="zh-CN" sz="2400">
                <a:latin typeface="宋体" panose="02010600030101010101" pitchFamily="2" charset="-122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    </a:t>
            </a:r>
            <a:r>
              <a:rPr lang="zh-CN" altLang="en-US" sz="2400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对于次品经过拆解后得到的零配件，根据不同方案的需求，我们分别考虑是否标记检测状态的情况：</a:t>
            </a:r>
            <a:endParaRPr lang="zh-CN" altLang="en-US" sz="2400"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  <a:sym typeface="+mn-ea"/>
            </a:endParaRPr>
          </a:p>
          <a:p>
            <a:pPr indent="0" algn="l" fontAlgn="auto">
              <a:spcBef>
                <a:spcPts val="600"/>
              </a:spcBef>
            </a:pPr>
            <a:r>
              <a:rPr lang="en-US" altLang="zh-CN" sz="2400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1. </a:t>
            </a:r>
            <a:r>
              <a:rPr lang="zh-CN" altLang="en-US" sz="2400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标记零配件的检测状态：若零配件在组装成成品之前已经过检测，那么拆解后无需再进行检测，且知晓其一定合格。</a:t>
            </a:r>
            <a:endParaRPr lang="zh-CN" altLang="en-US" sz="2400"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  <a:sym typeface="+mn-ea"/>
            </a:endParaRPr>
          </a:p>
          <a:p>
            <a:pPr indent="0" algn="l" fontAlgn="auto">
              <a:spcBef>
                <a:spcPts val="600"/>
              </a:spcBef>
            </a:pPr>
            <a:r>
              <a:rPr lang="en-US" altLang="zh-CN" sz="2400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2. </a:t>
            </a:r>
            <a:r>
              <a:rPr lang="zh-CN" altLang="en-US" sz="2400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不标记零配件的检测状态：不考虑被拆解不合格的生产过程，不记录组装前零配件的检测状态，对于拆解不合格品得到的零配件设置统一后验概率。</a:t>
            </a:r>
            <a:endParaRPr lang="zh-CN" altLang="en-US" sz="2400"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2400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方案一并不考虑拆解问题，因此不做讨论；</a:t>
            </a:r>
            <a:endParaRPr lang="zh-CN" altLang="en-US" sz="2400"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  <a:sym typeface="+mn-ea"/>
            </a:endParaRPr>
          </a:p>
          <a:p>
            <a:pPr algn="l"/>
            <a:r>
              <a:rPr lang="zh-CN" altLang="en-US" sz="2400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方案二中</a:t>
            </a:r>
            <a:r>
              <a:rPr lang="zh-CN" altLang="en-US" sz="2400" b="1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标记零配件的检测状态</a:t>
            </a:r>
            <a:r>
              <a:rPr lang="zh-CN" altLang="en-US" sz="2400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，避免对合格零配件进行重复检测；</a:t>
            </a:r>
            <a:endParaRPr lang="zh-CN" altLang="en-US" sz="2400"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  <a:sym typeface="+mn-ea"/>
            </a:endParaRPr>
          </a:p>
          <a:p>
            <a:pPr algn="l"/>
            <a:r>
              <a:rPr lang="zh-CN" altLang="en-US" sz="2400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方案三中</a:t>
            </a:r>
            <a:r>
              <a:rPr lang="zh-CN" altLang="en-US" sz="2400" b="1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不标记零配件的检测状态</a:t>
            </a:r>
            <a:r>
              <a:rPr lang="zh-CN" altLang="en-US" sz="2400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，将所有不合格品统一处理，控制模型中状态节点数目，更加贴近现实中的企业生产过程，降低管理难度</a:t>
            </a:r>
            <a:r>
              <a:rPr lang="zh-CN" altLang="en-US" sz="2400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和成本。</a:t>
            </a:r>
            <a:endParaRPr lang="zh-CN" altLang="en-US" sz="2400"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</p:sld>
</file>

<file path=ppt/tags/tag1.xml><?xml version="1.0" encoding="utf-8"?>
<p:tagLst xmlns:p="http://schemas.openxmlformats.org/presentationml/2006/main">
  <p:tag name="PA" val="v5.2.9"/>
</p:tagLst>
</file>

<file path=ppt/tags/tag10.xml><?xml version="1.0" encoding="utf-8"?>
<p:tagLst xmlns:p="http://schemas.openxmlformats.org/presentationml/2006/main">
  <p:tag name="PA" val="v5.2.9"/>
  <p:tag name="KSO_WM_DIAGRAM_VIRTUALLY_FRAME" val="{&quot;height&quot;:313.4766929133858,&quot;left&quot;:475.0188188976378,&quot;top&quot;:118.59881889763778,&quot;width&quot;:451.1946456692914}"/>
</p:tagLst>
</file>

<file path=ppt/tags/tag11.xml><?xml version="1.0" encoding="utf-8"?>
<p:tagLst xmlns:p="http://schemas.openxmlformats.org/presentationml/2006/main">
  <p:tag name="PA" val="v5.2.9"/>
  <p:tag name="KSO_WM_DIAGRAM_VIRTUALLY_FRAME" val="{&quot;height&quot;:313.4766929133858,&quot;left&quot;:475.0188188976378,&quot;top&quot;:118.59881889763778,&quot;width&quot;:451.1946456692914}"/>
</p:tagLst>
</file>

<file path=ppt/tags/tag12.xml><?xml version="1.0" encoding="utf-8"?>
<p:tagLst xmlns:p="http://schemas.openxmlformats.org/presentationml/2006/main">
  <p:tag name="PA" val="v5.2.9"/>
  <p:tag name="KSO_WM_DIAGRAM_VIRTUALLY_FRAME" val="{&quot;height&quot;:313.4766929133858,&quot;left&quot;:475.0188188976378,&quot;top&quot;:118.59881889763778,&quot;width&quot;:451.1946456692914}"/>
</p:tagLst>
</file>

<file path=ppt/tags/tag13.xml><?xml version="1.0" encoding="utf-8"?>
<p:tagLst xmlns:p="http://schemas.openxmlformats.org/presentationml/2006/main">
  <p:tag name="PA" val="v5.2.9"/>
  <p:tag name="KSO_WM_DIAGRAM_VIRTUALLY_FRAME" val="{&quot;height&quot;:313.4766929133858,&quot;left&quot;:475.0188188976378,&quot;top&quot;:118.59881889763778,&quot;width&quot;:451.1946456692914}"/>
</p:tagLst>
</file>

<file path=ppt/tags/tag14.xml><?xml version="1.0" encoding="utf-8"?>
<p:tagLst xmlns:p="http://schemas.openxmlformats.org/presentationml/2006/main">
  <p:tag name="PA" val="v5.2.9"/>
  <p:tag name="KSO_WM_DIAGRAM_VIRTUALLY_FRAME" val="{&quot;height&quot;:313.4766929133858,&quot;left&quot;:475.0188188976378,&quot;top&quot;:118.59881889763778,&quot;width&quot;:451.1946456692914}"/>
</p:tagLst>
</file>

<file path=ppt/tags/tag15.xml><?xml version="1.0" encoding="utf-8"?>
<p:tagLst xmlns:p="http://schemas.openxmlformats.org/presentationml/2006/main">
  <p:tag name="PA" val="v5.2.9"/>
  <p:tag name="KSO_WM_DIAGRAM_VIRTUALLY_FRAME" val="{&quot;height&quot;:313.4766929133858,&quot;left&quot;:475.0188188976378,&quot;top&quot;:118.59881889763778,&quot;width&quot;:451.1946456692914}"/>
</p:tagLst>
</file>

<file path=ppt/tags/tag16.xml><?xml version="1.0" encoding="utf-8"?>
<p:tagLst xmlns:p="http://schemas.openxmlformats.org/presentationml/2006/main">
  <p:tag name="PA" val="v5.2.9"/>
  <p:tag name="KSO_WM_DIAGRAM_VIRTUALLY_FRAME" val="{&quot;height&quot;:313.4766929133858,&quot;left&quot;:475.0188188976378,&quot;top&quot;:118.59881889763778,&quot;width&quot;:451.1946456692914}"/>
</p:tagLst>
</file>

<file path=ppt/tags/tag17.xml><?xml version="1.0" encoding="utf-8"?>
<p:tagLst xmlns:p="http://schemas.openxmlformats.org/presentationml/2006/main">
  <p:tag name="PA" val="v5.2.9"/>
</p:tagLst>
</file>

<file path=ppt/tags/tag18.xml><?xml version="1.0" encoding="utf-8"?>
<p:tagLst xmlns:p="http://schemas.openxmlformats.org/presentationml/2006/main">
  <p:tag name="PA" val="v5.2.9"/>
</p:tagLst>
</file>

<file path=ppt/tags/tag19.xml><?xml version="1.0" encoding="utf-8"?>
<p:tagLst xmlns:p="http://schemas.openxmlformats.org/presentationml/2006/main">
  <p:tag name="PA" val="v5.2.9"/>
  <p:tag name="KSO_WM_DIAGRAM_VIRTUALLY_FRAME" val="{&quot;height&quot;:313.4766929133858,&quot;left&quot;:475.0188188976378,&quot;top&quot;:118.59881889763778,&quot;width&quot;:451.1946456692914}"/>
</p:tagLst>
</file>

<file path=ppt/tags/tag2.xml><?xml version="1.0" encoding="utf-8"?>
<p:tagLst xmlns:p="http://schemas.openxmlformats.org/presentationml/2006/main">
  <p:tag name="PA" val="v5.2.9"/>
  <p:tag name="KSO_WM_DIAGRAM_VIRTUALLY_FRAME" val="{&quot;height&quot;:313.4766929133858,&quot;left&quot;:475.0188188976378,&quot;top&quot;:118.59881889763778,&quot;width&quot;:451.1946456692914}"/>
</p:tagLst>
</file>

<file path=ppt/tags/tag20.xml><?xml version="1.0" encoding="utf-8"?>
<p:tagLst xmlns:p="http://schemas.openxmlformats.org/presentationml/2006/main">
  <p:tag name="PA" val="v5.2.9"/>
</p:tagLst>
</file>

<file path=ppt/tags/tag21.xml><?xml version="1.0" encoding="utf-8"?>
<p:tagLst xmlns:p="http://schemas.openxmlformats.org/presentationml/2006/main">
  <p:tag name="PA" val="v5.2.9"/>
  <p:tag name="KSO_WM_DIAGRAM_VIRTUALLY_FRAME" val="{&quot;height&quot;:313.4766929133858,&quot;left&quot;:475.0188188976378,&quot;top&quot;:118.59881889763778,&quot;width&quot;:451.1946456692914}"/>
</p:tagLst>
</file>

<file path=ppt/tags/tag22.xml><?xml version="1.0" encoding="utf-8"?>
<p:tagLst xmlns:p="http://schemas.openxmlformats.org/presentationml/2006/main">
  <p:tag name="PA" val="v5.2.9"/>
</p:tagLst>
</file>

<file path=ppt/tags/tag23.xml><?xml version="1.0" encoding="utf-8"?>
<p:tagLst xmlns:p="http://schemas.openxmlformats.org/presentationml/2006/main">
  <p:tag name="PA" val="v5.2.9"/>
  <p:tag name="KSO_WM_DIAGRAM_VIRTUALLY_FRAME" val="{&quot;height&quot;:313.4766929133858,&quot;left&quot;:475.0188188976378,&quot;top&quot;:118.59881889763778,&quot;width&quot;:451.1946456692914}"/>
</p:tagLst>
</file>

<file path=ppt/tags/tag24.xml><?xml version="1.0" encoding="utf-8"?>
<p:tagLst xmlns:p="http://schemas.openxmlformats.org/presentationml/2006/main">
  <p:tag name="PA" val="v5.2.9"/>
  <p:tag name="KSO_WM_DIAGRAM_VIRTUALLY_FRAME" val="{&quot;height&quot;:313.4766929133858,&quot;left&quot;:475.0188188976378,&quot;top&quot;:118.59881889763778,&quot;width&quot;:451.1946456692914}"/>
</p:tagLst>
</file>

<file path=ppt/tags/tag25.xml><?xml version="1.0" encoding="utf-8"?>
<p:tagLst xmlns:p="http://schemas.openxmlformats.org/presentationml/2006/main">
  <p:tag name="PA" val="v5.2.9"/>
  <p:tag name="KSO_WM_DIAGRAM_VIRTUALLY_FRAME" val="{&quot;height&quot;:313.4766929133858,&quot;left&quot;:475.0188188976378,&quot;top&quot;:118.59881889763778,&quot;width&quot;:451.1946456692914}"/>
</p:tagLst>
</file>

<file path=ppt/tags/tag26.xml><?xml version="1.0" encoding="utf-8"?>
<p:tagLst xmlns:p="http://schemas.openxmlformats.org/presentationml/2006/main">
  <p:tag name="PA" val="v5.2.9"/>
</p:tagLst>
</file>

<file path=ppt/tags/tag27.xml><?xml version="1.0" encoding="utf-8"?>
<p:tagLst xmlns:p="http://schemas.openxmlformats.org/presentationml/2006/main">
  <p:tag name="PA" val="v5.2.9"/>
</p:tagLst>
</file>

<file path=ppt/tags/tag28.xml><?xml version="1.0" encoding="utf-8"?>
<p:tagLst xmlns:p="http://schemas.openxmlformats.org/presentationml/2006/main">
  <p:tag name="PA" val="v5.2.9"/>
</p:tagLst>
</file>

<file path=ppt/tags/tag29.xml><?xml version="1.0" encoding="utf-8"?>
<p:tagLst xmlns:p="http://schemas.openxmlformats.org/presentationml/2006/main">
  <p:tag name="PA" val="v5.2.9"/>
</p:tagLst>
</file>

<file path=ppt/tags/tag3.xml><?xml version="1.0" encoding="utf-8"?>
<p:tagLst xmlns:p="http://schemas.openxmlformats.org/presentationml/2006/main">
  <p:tag name="PA" val="v5.2.9"/>
  <p:tag name="KSO_WM_DIAGRAM_VIRTUALLY_FRAME" val="{&quot;height&quot;:313.4766929133858,&quot;left&quot;:475.0188188976378,&quot;top&quot;:118.59881889763778,&quot;width&quot;:451.1946456692914}"/>
</p:tagLst>
</file>

<file path=ppt/tags/tag30.xml><?xml version="1.0" encoding="utf-8"?>
<p:tagLst xmlns:p="http://schemas.openxmlformats.org/presentationml/2006/main">
  <p:tag name="PA" val="v5.2.9"/>
</p:tagLst>
</file>

<file path=ppt/tags/tag31.xml><?xml version="1.0" encoding="utf-8"?>
<p:tagLst xmlns:p="http://schemas.openxmlformats.org/presentationml/2006/main">
  <p:tag name="PA" val="v5.2.9"/>
</p:tagLst>
</file>

<file path=ppt/tags/tag32.xml><?xml version="1.0" encoding="utf-8"?>
<p:tagLst xmlns:p="http://schemas.openxmlformats.org/presentationml/2006/main">
  <p:tag name="PA" val="v5.2.9"/>
</p:tagLst>
</file>

<file path=ppt/tags/tag33.xml><?xml version="1.0" encoding="utf-8"?>
<p:tagLst xmlns:p="http://schemas.openxmlformats.org/presentationml/2006/main">
  <p:tag name="PA" val="v5.2.9"/>
</p:tagLst>
</file>

<file path=ppt/tags/tag34.xml><?xml version="1.0" encoding="utf-8"?>
<p:tagLst xmlns:p="http://schemas.openxmlformats.org/presentationml/2006/main">
  <p:tag name="PA" val="v5.2.9"/>
</p:tagLst>
</file>

<file path=ppt/tags/tag35.xml><?xml version="1.0" encoding="utf-8"?>
<p:tagLst xmlns:p="http://schemas.openxmlformats.org/presentationml/2006/main">
  <p:tag name="PA" val="v5.2.9"/>
</p:tagLst>
</file>

<file path=ppt/tags/tag36.xml><?xml version="1.0" encoding="utf-8"?>
<p:tagLst xmlns:p="http://schemas.openxmlformats.org/presentationml/2006/main">
  <p:tag name="PA" val="v5.2.9"/>
</p:tagLst>
</file>

<file path=ppt/tags/tag37.xml><?xml version="1.0" encoding="utf-8"?>
<p:tagLst xmlns:p="http://schemas.openxmlformats.org/presentationml/2006/main">
  <p:tag name="PA" val="v5.2.9"/>
</p:tagLst>
</file>

<file path=ppt/tags/tag38.xml><?xml version="1.0" encoding="utf-8"?>
<p:tagLst xmlns:p="http://schemas.openxmlformats.org/presentationml/2006/main">
  <p:tag name="PA" val="v5.2.9"/>
</p:tagLst>
</file>

<file path=ppt/tags/tag39.xml><?xml version="1.0" encoding="utf-8"?>
<p:tagLst xmlns:p="http://schemas.openxmlformats.org/presentationml/2006/main">
  <p:tag name="PA" val="v5.2.9"/>
</p:tagLst>
</file>

<file path=ppt/tags/tag4.xml><?xml version="1.0" encoding="utf-8"?>
<p:tagLst xmlns:p="http://schemas.openxmlformats.org/presentationml/2006/main">
  <p:tag name="PA" val="v5.2.9"/>
  <p:tag name="KSO_WM_DIAGRAM_VIRTUALLY_FRAME" val="{&quot;height&quot;:313.4766929133858,&quot;left&quot;:475.0188188976378,&quot;top&quot;:118.59881889763778,&quot;width&quot;:451.1946456692914}"/>
</p:tagLst>
</file>

<file path=ppt/tags/tag40.xml><?xml version="1.0" encoding="utf-8"?>
<p:tagLst xmlns:p="http://schemas.openxmlformats.org/presentationml/2006/main">
  <p:tag name="KSO_WM_DIAGRAM_VIRTUALLY_FRAME" val="{&quot;height&quot;:393.8906299212598,&quot;left&quot;:22.65,&quot;top&quot;:129.54999999999998,&quot;width&quot;:913.3588976377953}"/>
</p:tagLst>
</file>

<file path=ppt/tags/tag41.xml><?xml version="1.0" encoding="utf-8"?>
<p:tagLst xmlns:p="http://schemas.openxmlformats.org/presentationml/2006/main">
  <p:tag name="KSO_WM_DIAGRAM_VIRTUALLY_FRAME" val="{&quot;height&quot;:393.8906299212598,&quot;left&quot;:22.65,&quot;top&quot;:129.54999999999998,&quot;width&quot;:913.3588976377953}"/>
</p:tagLst>
</file>

<file path=ppt/tags/tag42.xml><?xml version="1.0" encoding="utf-8"?>
<p:tagLst xmlns:p="http://schemas.openxmlformats.org/presentationml/2006/main">
  <p:tag name="KSO_WM_DIAGRAM_VIRTUALLY_FRAME" val="{&quot;height&quot;:393.8906299212598,&quot;left&quot;:22.65,&quot;top&quot;:129.54999999999998,&quot;width&quot;:913.3588976377953}"/>
</p:tagLst>
</file>

<file path=ppt/tags/tag43.xml><?xml version="1.0" encoding="utf-8"?>
<p:tagLst xmlns:p="http://schemas.openxmlformats.org/presentationml/2006/main">
  <p:tag name="KSO_WM_DIAGRAM_VIRTUALLY_FRAME" val="{&quot;height&quot;:393.8906299212598,&quot;left&quot;:22.65,&quot;top&quot;:129.54999999999998,&quot;width&quot;:913.3588976377953}"/>
</p:tagLst>
</file>

<file path=ppt/tags/tag44.xml><?xml version="1.0" encoding="utf-8"?>
<p:tagLst xmlns:p="http://schemas.openxmlformats.org/presentationml/2006/main">
  <p:tag name="KSO_WM_DIAGRAM_VIRTUALLY_FRAME" val="{&quot;height&quot;:249.65,&quot;left&quot;:30.9,&quot;top&quot;:80.25,&quot;width&quot;:251.9}"/>
</p:tagLst>
</file>

<file path=ppt/tags/tag45.xml><?xml version="1.0" encoding="utf-8"?>
<p:tagLst xmlns:p="http://schemas.openxmlformats.org/presentationml/2006/main">
  <p:tag name="KSO_WM_DIAGRAM_VIRTUALLY_FRAME" val="{&quot;height&quot;:249.65,&quot;left&quot;:30.9,&quot;top&quot;:80.25,&quot;width&quot;:251.9}"/>
</p:tagLst>
</file>

<file path=ppt/tags/tag46.xml><?xml version="1.0" encoding="utf-8"?>
<p:tagLst xmlns:p="http://schemas.openxmlformats.org/presentationml/2006/main">
  <p:tag name="KSO_WM_DIAGRAM_VIRTUALLY_FRAME" val="{&quot;height&quot;:249.65,&quot;left&quot;:30.9,&quot;top&quot;:80.25,&quot;width&quot;:251.9}"/>
</p:tagLst>
</file>

<file path=ppt/tags/tag47.xml><?xml version="1.0" encoding="utf-8"?>
<p:tagLst xmlns:p="http://schemas.openxmlformats.org/presentationml/2006/main">
  <p:tag name="KSO_WM_DIAGRAM_VIRTUALLY_FRAME" val="{&quot;height&quot;:249.65,&quot;left&quot;:30.9,&quot;top&quot;:80.25,&quot;width&quot;:251.9}"/>
</p:tagLst>
</file>

<file path=ppt/tags/tag48.xml><?xml version="1.0" encoding="utf-8"?>
<p:tagLst xmlns:p="http://schemas.openxmlformats.org/presentationml/2006/main">
  <p:tag name="KSO_WM_DIAGRAM_VIRTUALLY_FRAME" val="{&quot;height&quot;:249.65,&quot;left&quot;:30.9,&quot;top&quot;:80.25,&quot;width&quot;:251.9}"/>
</p:tagLst>
</file>

<file path=ppt/tags/tag49.xml><?xml version="1.0" encoding="utf-8"?>
<p:tagLst xmlns:p="http://schemas.openxmlformats.org/presentationml/2006/main">
  <p:tag name="KSO_WM_DIAGRAM_VIRTUALLY_FRAME" val="{&quot;height&quot;:249.65,&quot;left&quot;:30.9,&quot;top&quot;:80.25,&quot;width&quot;:251.9}"/>
</p:tagLst>
</file>

<file path=ppt/tags/tag5.xml><?xml version="1.0" encoding="utf-8"?>
<p:tagLst xmlns:p="http://schemas.openxmlformats.org/presentationml/2006/main">
  <p:tag name="PA" val="v5.2.9"/>
  <p:tag name="KSO_WM_DIAGRAM_VIRTUALLY_FRAME" val="{&quot;height&quot;:313.4766929133858,&quot;left&quot;:475.0188188976378,&quot;top&quot;:118.59881889763778,&quot;width&quot;:451.1946456692914}"/>
</p:tagLst>
</file>

<file path=ppt/tags/tag50.xml><?xml version="1.0" encoding="utf-8"?>
<p:tagLst xmlns:p="http://schemas.openxmlformats.org/presentationml/2006/main">
  <p:tag name="KSO_WM_DIAGRAM_VIRTUALLY_FRAME" val="{&quot;height&quot;:249.65,&quot;left&quot;:30.9,&quot;top&quot;:80.25,&quot;width&quot;:251.9}"/>
</p:tagLst>
</file>

<file path=ppt/tags/tag51.xml><?xml version="1.0" encoding="utf-8"?>
<p:tagLst xmlns:p="http://schemas.openxmlformats.org/presentationml/2006/main">
  <p:tag name="KSO_WM_DIAGRAM_VIRTUALLY_FRAME" val="{&quot;height&quot;:249.65,&quot;left&quot;:30.9,&quot;top&quot;:80.25,&quot;width&quot;:251.9}"/>
</p:tagLst>
</file>

<file path=ppt/tags/tag52.xml><?xml version="1.0" encoding="utf-8"?>
<p:tagLst xmlns:p="http://schemas.openxmlformats.org/presentationml/2006/main">
  <p:tag name="KSO_WM_DIAGRAM_VIRTUALLY_FRAME" val="{&quot;height&quot;:249.65,&quot;left&quot;:30.9,&quot;top&quot;:80.25,&quot;width&quot;:251.9}"/>
</p:tagLst>
</file>

<file path=ppt/tags/tag53.xml><?xml version="1.0" encoding="utf-8"?>
<p:tagLst xmlns:p="http://schemas.openxmlformats.org/presentationml/2006/main">
  <p:tag name="KSO_WM_DIAGRAM_VIRTUALLY_FRAME" val="{&quot;height&quot;:249.65,&quot;left&quot;:30.9,&quot;top&quot;:80.25,&quot;width&quot;:251.9}"/>
</p:tagLst>
</file>

<file path=ppt/tags/tag54.xml><?xml version="1.0" encoding="utf-8"?>
<p:tagLst xmlns:p="http://schemas.openxmlformats.org/presentationml/2006/main">
  <p:tag name="KSO_WM_DIAGRAM_VIRTUALLY_FRAME" val="{&quot;height&quot;:249.65,&quot;left&quot;:30.9,&quot;top&quot;:80.25,&quot;width&quot;:251.9}"/>
</p:tagLst>
</file>

<file path=ppt/tags/tag55.xml><?xml version="1.0" encoding="utf-8"?>
<p:tagLst xmlns:p="http://schemas.openxmlformats.org/presentationml/2006/main">
  <p:tag name="KSO_WM_DIAGRAM_VIRTUALLY_FRAME" val="{&quot;height&quot;:249.65,&quot;left&quot;:30.9,&quot;top&quot;:80.25,&quot;width&quot;:251.9}"/>
</p:tagLst>
</file>

<file path=ppt/tags/tag56.xml><?xml version="1.0" encoding="utf-8"?>
<p:tagLst xmlns:p="http://schemas.openxmlformats.org/presentationml/2006/main">
  <p:tag name="KSO_WM_DIAGRAM_VIRTUALLY_FRAME" val="{&quot;height&quot;:249.65,&quot;left&quot;:30.9,&quot;top&quot;:80.25,&quot;width&quot;:251.9}"/>
</p:tagLst>
</file>

<file path=ppt/tags/tag57.xml><?xml version="1.0" encoding="utf-8"?>
<p:tagLst xmlns:p="http://schemas.openxmlformats.org/presentationml/2006/main">
  <p:tag name="KSO_WM_DIAGRAM_VIRTUALLY_FRAME" val="{&quot;height&quot;:293.45,&quot;left&quot;:30.9,&quot;top&quot;:80.25,&quot;width&quot;:795.1}"/>
</p:tagLst>
</file>

<file path=ppt/tags/tag58.xml><?xml version="1.0" encoding="utf-8"?>
<p:tagLst xmlns:p="http://schemas.openxmlformats.org/presentationml/2006/main">
  <p:tag name="KSO_WM_DIAGRAM_VIRTUALLY_FRAME" val="{&quot;height&quot;:293.45,&quot;left&quot;:30.9,&quot;top&quot;:80.25,&quot;width&quot;:795.1}"/>
</p:tagLst>
</file>

<file path=ppt/tags/tag59.xml><?xml version="1.0" encoding="utf-8"?>
<p:tagLst xmlns:p="http://schemas.openxmlformats.org/presentationml/2006/main">
  <p:tag name="KSO_WM_DIAGRAM_VIRTUALLY_FRAME" val="{&quot;height&quot;:249.65,&quot;left&quot;:30.9,&quot;top&quot;:80.25,&quot;width&quot;:251.9}"/>
</p:tagLst>
</file>

<file path=ppt/tags/tag6.xml><?xml version="1.0" encoding="utf-8"?>
<p:tagLst xmlns:p="http://schemas.openxmlformats.org/presentationml/2006/main">
  <p:tag name="PA" val="v5.2.9"/>
  <p:tag name="KSO_WM_DIAGRAM_VIRTUALLY_FRAME" val="{&quot;height&quot;:313.4766929133858,&quot;left&quot;:475.0188188976378,&quot;top&quot;:118.59881889763778,&quot;width&quot;:451.1946456692914}"/>
</p:tagLst>
</file>

<file path=ppt/tags/tag60.xml><?xml version="1.0" encoding="utf-8"?>
<p:tagLst xmlns:p="http://schemas.openxmlformats.org/presentationml/2006/main">
  <p:tag name="KSO_WM_DIAGRAM_VIRTUALLY_FRAME" val="{&quot;height&quot;:249.65,&quot;left&quot;:30.9,&quot;top&quot;:80.25,&quot;width&quot;:251.9}"/>
</p:tagLst>
</file>

<file path=ppt/tags/tag61.xml><?xml version="1.0" encoding="utf-8"?>
<p:tagLst xmlns:p="http://schemas.openxmlformats.org/presentationml/2006/main">
  <p:tag name="KSO_WM_DIAGRAM_VIRTUALLY_FRAME" val="{&quot;height&quot;:249.65,&quot;left&quot;:30.9,&quot;top&quot;:80.25,&quot;width&quot;:251.9}"/>
</p:tagLst>
</file>

<file path=ppt/tags/tag62.xml><?xml version="1.0" encoding="utf-8"?>
<p:tagLst xmlns:p="http://schemas.openxmlformats.org/presentationml/2006/main">
  <p:tag name="KSO_WM_DIAGRAM_VIRTUALLY_FRAME" val="{&quot;height&quot;:249.65,&quot;left&quot;:30.9,&quot;top&quot;:80.25,&quot;width&quot;:251.9}"/>
</p:tagLst>
</file>

<file path=ppt/tags/tag63.xml><?xml version="1.0" encoding="utf-8"?>
<p:tagLst xmlns:p="http://schemas.openxmlformats.org/presentationml/2006/main">
  <p:tag name="TABLE_ENDDRAG_ORIGIN_RECT" val="472*177"/>
  <p:tag name="TABLE_ENDDRAG_RECT" val="67*301*472*177"/>
</p:tagLst>
</file>

<file path=ppt/tags/tag64.xml><?xml version="1.0" encoding="utf-8"?>
<p:tagLst xmlns:p="http://schemas.openxmlformats.org/presentationml/2006/main">
  <p:tag name="KSO_WM_DIAGRAM_VIRTUALLY_FRAME" val="{&quot;height&quot;:249.65,&quot;left&quot;:30.9,&quot;top&quot;:80.25,&quot;width&quot;:251.9}"/>
</p:tagLst>
</file>

<file path=ppt/tags/tag65.xml><?xml version="1.0" encoding="utf-8"?>
<p:tagLst xmlns:p="http://schemas.openxmlformats.org/presentationml/2006/main">
  <p:tag name="KSO_WM_DIAGRAM_VIRTUALLY_FRAME" val="{&quot;height&quot;:249.65,&quot;left&quot;:30.9,&quot;top&quot;:80.25,&quot;width&quot;:251.9}"/>
</p:tagLst>
</file>

<file path=ppt/tags/tag66.xml><?xml version="1.0" encoding="utf-8"?>
<p:tagLst xmlns:p="http://schemas.openxmlformats.org/presentationml/2006/main">
  <p:tag name="KSO_WM_DIAGRAM_VIRTUALLY_FRAME" val="{&quot;height&quot;:249.65,&quot;left&quot;:30.9,&quot;top&quot;:80.25,&quot;width&quot;:251.9}"/>
</p:tagLst>
</file>

<file path=ppt/tags/tag67.xml><?xml version="1.0" encoding="utf-8"?>
<p:tagLst xmlns:p="http://schemas.openxmlformats.org/presentationml/2006/main">
  <p:tag name="KSO_WM_DIAGRAM_VIRTUALLY_FRAME" val="{&quot;height&quot;:249.65,&quot;left&quot;:30.9,&quot;top&quot;:80.25,&quot;width&quot;:251.9}"/>
</p:tagLst>
</file>

<file path=ppt/tags/tag68.xml><?xml version="1.0" encoding="utf-8"?>
<p:tagLst xmlns:p="http://schemas.openxmlformats.org/presentationml/2006/main">
  <p:tag name="KSO_WM_DIAGRAM_VIRTUALLY_FRAME" val="{&quot;height&quot;:249.65,&quot;left&quot;:30.9,&quot;top&quot;:80.25,&quot;width&quot;:251.9}"/>
</p:tagLst>
</file>

<file path=ppt/tags/tag69.xml><?xml version="1.0" encoding="utf-8"?>
<p:tagLst xmlns:p="http://schemas.openxmlformats.org/presentationml/2006/main">
  <p:tag name="KSO_WM_DIAGRAM_VIRTUALLY_FRAME" val="{&quot;height&quot;:249.65,&quot;left&quot;:30.9,&quot;top&quot;:80.25,&quot;width&quot;:251.9}"/>
</p:tagLst>
</file>

<file path=ppt/tags/tag7.xml><?xml version="1.0" encoding="utf-8"?>
<p:tagLst xmlns:p="http://schemas.openxmlformats.org/presentationml/2006/main">
  <p:tag name="PA" val="v5.2.9"/>
  <p:tag name="KSO_WM_DIAGRAM_VIRTUALLY_FRAME" val="{&quot;height&quot;:313.4766929133858,&quot;left&quot;:475.0188188976378,&quot;top&quot;:118.59881889763778,&quot;width&quot;:451.1946456692914}"/>
</p:tagLst>
</file>

<file path=ppt/tags/tag70.xml><?xml version="1.0" encoding="utf-8"?>
<p:tagLst xmlns:p="http://schemas.openxmlformats.org/presentationml/2006/main">
  <p:tag name="KSO_WM_DIAGRAM_VIRTUALLY_FRAME" val="{&quot;height&quot;:249.65,&quot;left&quot;:30.9,&quot;top&quot;:80.25,&quot;width&quot;:251.9}"/>
</p:tagLst>
</file>

<file path=ppt/tags/tag71.xml><?xml version="1.0" encoding="utf-8"?>
<p:tagLst xmlns:p="http://schemas.openxmlformats.org/presentationml/2006/main">
  <p:tag name="KSO_WM_DIAGRAM_VIRTUALLY_FRAME" val="{&quot;height&quot;:249.65,&quot;left&quot;:30.9,&quot;top&quot;:80.25,&quot;width&quot;:251.9}"/>
</p:tagLst>
</file>

<file path=ppt/tags/tag72.xml><?xml version="1.0" encoding="utf-8"?>
<p:tagLst xmlns:p="http://schemas.openxmlformats.org/presentationml/2006/main">
  <p:tag name="COMMONDATA" val="eyJoZGlkIjoiYmUzOTExNWFiZDM0ODEzNTEwYzg1N2FlODNlYTE3YmIifQ=="/>
  <p:tag name="commondata" val="eyJoZGlkIjoiYjJjOTQxYzhjODMyMDAzZmE0MDJkMWFkNmJlNDkwYTUifQ=="/>
</p:tagLst>
</file>

<file path=ppt/tags/tag8.xml><?xml version="1.0" encoding="utf-8"?>
<p:tagLst xmlns:p="http://schemas.openxmlformats.org/presentationml/2006/main">
  <p:tag name="PA" val="v5.2.9"/>
  <p:tag name="KSO_WM_DIAGRAM_VIRTUALLY_FRAME" val="{&quot;height&quot;:313.4766929133858,&quot;left&quot;:475.0188188976378,&quot;top&quot;:118.59881889763778,&quot;width&quot;:451.1946456692914}"/>
</p:tagLst>
</file>

<file path=ppt/tags/tag9.xml><?xml version="1.0" encoding="utf-8"?>
<p:tagLst xmlns:p="http://schemas.openxmlformats.org/presentationml/2006/main">
  <p:tag name="PA" val="v5.2.9"/>
  <p:tag name="KSO_WM_DIAGRAM_VIRTUALLY_FRAME" val="{&quot;height&quot;:313.4766929133858,&quot;left&quot;:475.0188188976378,&quot;top&quot;:118.59881889763778,&quot;width&quot;:451.1946456692914}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3410</Words>
  <Application>WPS 演示</Application>
  <PresentationFormat>宽屏</PresentationFormat>
  <Paragraphs>488</Paragraphs>
  <Slides>28</Slides>
  <Notes>2</Notes>
  <HiddenSlides>0</HiddenSlides>
  <MMClips>0</MMClips>
  <ScaleCrop>false</ScaleCrop>
  <HeadingPairs>
    <vt:vector size="8" baseType="variant">
      <vt:variant>
        <vt:lpstr>已用的字体</vt:lpstr>
      </vt:variant>
      <vt:variant>
        <vt:i4>22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7</vt:i4>
      </vt:variant>
      <vt:variant>
        <vt:lpstr>幻灯片标题</vt:lpstr>
      </vt:variant>
      <vt:variant>
        <vt:i4>28</vt:i4>
      </vt:variant>
    </vt:vector>
  </HeadingPairs>
  <TitlesOfParts>
    <vt:vector size="58" baseType="lpstr">
      <vt:lpstr>Arial</vt:lpstr>
      <vt:lpstr>宋体</vt:lpstr>
      <vt:lpstr>Wingdings</vt:lpstr>
      <vt:lpstr>Arial</vt:lpstr>
      <vt:lpstr>微软雅黑</vt:lpstr>
      <vt:lpstr>微软雅黑 Light</vt:lpstr>
      <vt:lpstr>Times New Roman</vt:lpstr>
      <vt:lpstr>瀹嬩綋</vt:lpstr>
      <vt:lpstr>Segoe Print</vt:lpstr>
      <vt:lpstr>Calibri</vt:lpstr>
      <vt:lpstr>Cambria Math</vt:lpstr>
      <vt:lpstr>MS Mincho</vt:lpstr>
      <vt:lpstr>Arial Unicode MS</vt:lpstr>
      <vt:lpstr>等线 Light</vt:lpstr>
      <vt:lpstr>等线</vt:lpstr>
      <vt:lpstr>FandolSong-Bold-Identity-H</vt:lpstr>
      <vt:lpstr>FandolSong-Regular-Identity-H</vt:lpstr>
      <vt:lpstr>CMMI12</vt:lpstr>
      <vt:lpstr>CMR8</vt:lpstr>
      <vt:lpstr>CMR12</vt:lpstr>
      <vt:lpstr>CMSY10</vt:lpstr>
      <vt:lpstr>阿里巴巴普惠体 B</vt:lpstr>
      <vt:lpstr>Office 主题​​</vt:lpstr>
      <vt:lpstr>Equation.DSMT4</vt:lpstr>
      <vt:lpstr>Equation.DSMT4</vt:lpstr>
      <vt:lpstr>Equation.DSMT4</vt:lpstr>
      <vt:lpstr>Equation.DSMT4</vt:lpstr>
      <vt:lpstr>Equation.KSEE3</vt:lpstr>
      <vt:lpstr>Equation.DSMT4</vt:lpstr>
      <vt:lpstr>Equation.DSMT4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ASUS</dc:creator>
  <cp:lastModifiedBy>Stardust</cp:lastModifiedBy>
  <cp:revision>150</cp:revision>
  <dcterms:created xsi:type="dcterms:W3CDTF">2020-08-02T00:46:00Z</dcterms:created>
  <dcterms:modified xsi:type="dcterms:W3CDTF">2024-09-25T02:44:29Z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12745FC5C3744AAC9C11F7DE46FA626F_13</vt:lpwstr>
  </property>
  <property fmtid="{D5CDD505-2E9C-101B-9397-08002B2CF9AE}" pid="3" name="KSOProductBuildVer">
    <vt:lpwstr>2052-12.1.0.17857</vt:lpwstr>
  </property>
</Properties>
</file>